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4"/>
    <p:sldMasterId id="2147483662" r:id="rId5"/>
  </p:sldMasterIdLst>
  <p:notesMasterIdLst>
    <p:notesMasterId r:id="rId64"/>
  </p:notesMasterIdLst>
  <p:handoutMasterIdLst>
    <p:handoutMasterId r:id="rId65"/>
  </p:handoutMasterIdLst>
  <p:sldIdLst>
    <p:sldId id="256" r:id="rId6"/>
    <p:sldId id="285" r:id="rId7"/>
    <p:sldId id="257" r:id="rId8"/>
    <p:sldId id="258" r:id="rId9"/>
    <p:sldId id="261" r:id="rId10"/>
    <p:sldId id="290" r:id="rId11"/>
    <p:sldId id="288" r:id="rId12"/>
    <p:sldId id="262" r:id="rId13"/>
    <p:sldId id="263" r:id="rId14"/>
    <p:sldId id="305" r:id="rId15"/>
    <p:sldId id="306" r:id="rId16"/>
    <p:sldId id="307" r:id="rId17"/>
    <p:sldId id="264" r:id="rId18"/>
    <p:sldId id="352" r:id="rId19"/>
    <p:sldId id="314" r:id="rId20"/>
    <p:sldId id="266" r:id="rId21"/>
    <p:sldId id="309" r:id="rId22"/>
    <p:sldId id="268" r:id="rId23"/>
    <p:sldId id="346" r:id="rId24"/>
    <p:sldId id="353" r:id="rId25"/>
    <p:sldId id="354" r:id="rId26"/>
    <p:sldId id="355" r:id="rId27"/>
    <p:sldId id="310" r:id="rId28"/>
    <p:sldId id="296" r:id="rId29"/>
    <p:sldId id="298" r:id="rId30"/>
    <p:sldId id="269" r:id="rId31"/>
    <p:sldId id="271" r:id="rId32"/>
    <p:sldId id="272" r:id="rId33"/>
    <p:sldId id="273" r:id="rId34"/>
    <p:sldId id="274" r:id="rId35"/>
    <p:sldId id="275" r:id="rId36"/>
    <p:sldId id="267" r:id="rId37"/>
    <p:sldId id="276" r:id="rId38"/>
    <p:sldId id="277" r:id="rId39"/>
    <p:sldId id="278" r:id="rId40"/>
    <p:sldId id="34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280" r:id="rId51"/>
    <p:sldId id="317" r:id="rId52"/>
    <p:sldId id="322" r:id="rId53"/>
    <p:sldId id="349" r:id="rId54"/>
    <p:sldId id="348" r:id="rId55"/>
    <p:sldId id="281" r:id="rId56"/>
    <p:sldId id="333" r:id="rId57"/>
    <p:sldId id="334" r:id="rId58"/>
    <p:sldId id="315" r:id="rId59"/>
    <p:sldId id="366" r:id="rId60"/>
    <p:sldId id="312" r:id="rId61"/>
    <p:sldId id="316" r:id="rId62"/>
    <p:sldId id="292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»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»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»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»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»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808080"/>
    <a:srgbClr val="5F5F5F"/>
    <a:srgbClr val="000099"/>
    <a:srgbClr val="000066"/>
    <a:srgbClr val="003399"/>
    <a:srgbClr val="00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93" autoAdjust="0"/>
  </p:normalViewPr>
  <p:slideViewPr>
    <p:cSldViewPr>
      <p:cViewPr>
        <p:scale>
          <a:sx n="100" d="100"/>
          <a:sy n="100" d="100"/>
        </p:scale>
        <p:origin x="-58" y="37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0"/>
    </p:cViewPr>
  </p:sorterViewPr>
  <p:notesViewPr>
    <p:cSldViewPr>
      <p:cViewPr varScale="1">
        <p:scale>
          <a:sx n="96" d="100"/>
          <a:sy n="96" d="100"/>
        </p:scale>
        <p:origin x="-313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72421" cy="457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08" tIns="45702" rIns="91408" bIns="45702" numCol="1" anchor="t" anchorCtr="0" compatLnSpc="1">
            <a:prstTxWarp prst="textNoShape">
              <a:avLst/>
            </a:prstTxWarp>
          </a:bodyPr>
          <a:lstStyle>
            <a:lvl1pPr defTabSz="915943"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r>
              <a:rPr lang="en-US"/>
              <a:t>Planning Associates Program (PAP)</a:t>
            </a:r>
          </a:p>
          <a:p>
            <a:r>
              <a:rPr lang="en-US"/>
              <a:t>Deep-Draft Navigation PAP Session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81" y="1"/>
            <a:ext cx="2972421" cy="457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08" tIns="45702" rIns="91408" bIns="45702" numCol="1" anchor="t" anchorCtr="0" compatLnSpc="1">
            <a:prstTxWarp prst="textNoShape">
              <a:avLst/>
            </a:prstTxWarp>
          </a:bodyPr>
          <a:lstStyle>
            <a:lvl1pPr algn="r" defTabSz="915943"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r>
              <a:rPr lang="en-US" dirty="0" smtClean="0"/>
              <a:t>Mobile, Alabama </a:t>
            </a:r>
            <a:r>
              <a:rPr lang="en-US" dirty="0"/>
              <a:t>- </a:t>
            </a:r>
            <a:r>
              <a:rPr lang="en-US" dirty="0" smtClean="0"/>
              <a:t>June 2010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686491"/>
            <a:ext cx="2972421" cy="457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08" tIns="45702" rIns="91408" bIns="45702" numCol="1" anchor="b" anchorCtr="0" compatLnSpc="1">
            <a:prstTxWarp prst="textNoShape">
              <a:avLst/>
            </a:prstTxWarp>
          </a:bodyPr>
          <a:lstStyle>
            <a:lvl1pPr defTabSz="915943"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81" y="8686491"/>
            <a:ext cx="2972421" cy="457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08" tIns="45702" rIns="91408" bIns="45702" numCol="1" anchor="b" anchorCtr="0" compatLnSpc="1">
            <a:prstTxWarp prst="textNoShape">
              <a:avLst/>
            </a:prstTxWarp>
          </a:bodyPr>
          <a:lstStyle>
            <a:lvl1pPr algn="r" defTabSz="915943"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fld id="{BFB7ACFB-3734-4D11-BE8E-06C33BED7E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 userDrawn="1"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14131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1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1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1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1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2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2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2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2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2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132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132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14132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USACE PAP – [DDN Module - 2011]</a:t>
            </a:r>
            <a:endParaRPr lang="en-US" dirty="0"/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46C2CF-0BD1-4F63-832E-00BD68CC183E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41329" name="Object 17"/>
          <p:cNvGraphicFramePr>
            <a:graphicFrameLocks noChangeAspect="1"/>
          </p:cNvGraphicFramePr>
          <p:nvPr/>
        </p:nvGraphicFramePr>
        <p:xfrm>
          <a:off x="152400" y="152400"/>
          <a:ext cx="1905000" cy="1447800"/>
        </p:xfrm>
        <a:graphic>
          <a:graphicData uri="http://schemas.openxmlformats.org/presentationml/2006/ole">
            <p:oleObj spid="_x0000_s141329" name="Drawing" r:id="rId3" imgW="1380960" imgH="1104840" progId="">
              <p:embed/>
            </p:oleObj>
          </a:graphicData>
        </a:graphic>
      </p:graphicFrame>
      <p:grpSp>
        <p:nvGrpSpPr>
          <p:cNvPr id="141333" name="Group 21"/>
          <p:cNvGrpSpPr>
            <a:grpSpLocks/>
          </p:cNvGrpSpPr>
          <p:nvPr userDrawn="1"/>
        </p:nvGrpSpPr>
        <p:grpSpPr bwMode="auto">
          <a:xfrm>
            <a:off x="6553200" y="152400"/>
            <a:ext cx="2209800" cy="1893888"/>
            <a:chOff x="3120" y="1608"/>
            <a:chExt cx="1470" cy="1834"/>
          </a:xfrm>
        </p:grpSpPr>
        <p:sp>
          <p:nvSpPr>
            <p:cNvPr id="141334" name="Line 22"/>
            <p:cNvSpPr>
              <a:spLocks noChangeShapeType="1"/>
            </p:cNvSpPr>
            <p:nvPr userDrawn="1"/>
          </p:nvSpPr>
          <p:spPr bwMode="auto">
            <a:xfrm>
              <a:off x="3408" y="1728"/>
              <a:ext cx="384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35" name="Line 23"/>
            <p:cNvSpPr>
              <a:spLocks noChangeShapeType="1"/>
            </p:cNvSpPr>
            <p:nvPr userDrawn="1"/>
          </p:nvSpPr>
          <p:spPr bwMode="auto">
            <a:xfrm>
              <a:off x="3792" y="2291"/>
              <a:ext cx="384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36" name="Line 24"/>
            <p:cNvSpPr>
              <a:spLocks noChangeShapeType="1"/>
            </p:cNvSpPr>
            <p:nvPr userDrawn="1"/>
          </p:nvSpPr>
          <p:spPr bwMode="auto">
            <a:xfrm>
              <a:off x="3792" y="2688"/>
              <a:ext cx="384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37" name="Line 25"/>
            <p:cNvSpPr>
              <a:spLocks noChangeShapeType="1"/>
            </p:cNvSpPr>
            <p:nvPr userDrawn="1"/>
          </p:nvSpPr>
          <p:spPr bwMode="auto">
            <a:xfrm>
              <a:off x="3408" y="2081"/>
              <a:ext cx="384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38" name="Line 26"/>
            <p:cNvSpPr>
              <a:spLocks noChangeShapeType="1"/>
            </p:cNvSpPr>
            <p:nvPr userDrawn="1"/>
          </p:nvSpPr>
          <p:spPr bwMode="auto">
            <a:xfrm>
              <a:off x="3792" y="3072"/>
              <a:ext cx="384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39" name="Line 27"/>
            <p:cNvSpPr>
              <a:spLocks noChangeShapeType="1"/>
            </p:cNvSpPr>
            <p:nvPr userDrawn="1"/>
          </p:nvSpPr>
          <p:spPr bwMode="auto">
            <a:xfrm>
              <a:off x="3792" y="3312"/>
              <a:ext cx="384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1340" name="AutoShape 28"/>
            <p:cNvCxnSpPr>
              <a:cxnSpLocks noChangeShapeType="1"/>
              <a:endCxn id="141339" idx="0"/>
            </p:cNvCxnSpPr>
            <p:nvPr userDrawn="1"/>
          </p:nvCxnSpPr>
          <p:spPr bwMode="auto">
            <a:xfrm>
              <a:off x="3792" y="1728"/>
              <a:ext cx="0" cy="1566"/>
            </a:xfrm>
            <a:prstGeom prst="straightConnector1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</p:cxnSp>
        <p:sp>
          <p:nvSpPr>
            <p:cNvPr id="141341" name="Text Box 29"/>
            <p:cNvSpPr txBox="1">
              <a:spLocks noChangeArrowheads="1"/>
            </p:cNvSpPr>
            <p:nvPr userDrawn="1"/>
          </p:nvSpPr>
          <p:spPr bwMode="auto">
            <a:xfrm>
              <a:off x="3120" y="1608"/>
              <a:ext cx="28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folHlink"/>
                  </a:solidFill>
                </a:rPr>
                <a:t>TF</a:t>
              </a:r>
            </a:p>
          </p:txBody>
        </p:sp>
        <p:sp>
          <p:nvSpPr>
            <p:cNvPr id="141342" name="Text Box 30"/>
            <p:cNvSpPr txBox="1">
              <a:spLocks noChangeArrowheads="1"/>
            </p:cNvSpPr>
            <p:nvPr userDrawn="1"/>
          </p:nvSpPr>
          <p:spPr bwMode="auto">
            <a:xfrm>
              <a:off x="3216" y="1969"/>
              <a:ext cx="19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folHlink"/>
                  </a:solidFill>
                </a:rPr>
                <a:t>F</a:t>
              </a:r>
            </a:p>
          </p:txBody>
        </p:sp>
        <p:sp>
          <p:nvSpPr>
            <p:cNvPr id="141343" name="Text Box 31"/>
            <p:cNvSpPr txBox="1">
              <a:spLocks noChangeArrowheads="1"/>
            </p:cNvSpPr>
            <p:nvPr userDrawn="1"/>
          </p:nvSpPr>
          <p:spPr bwMode="auto">
            <a:xfrm>
              <a:off x="4177" y="2175"/>
              <a:ext cx="191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41344" name="Text Box 32"/>
            <p:cNvSpPr txBox="1">
              <a:spLocks noChangeArrowheads="1"/>
            </p:cNvSpPr>
            <p:nvPr userDrawn="1"/>
          </p:nvSpPr>
          <p:spPr bwMode="auto">
            <a:xfrm>
              <a:off x="4163" y="2572"/>
              <a:ext cx="17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folHlink"/>
                  </a:solidFill>
                </a:rPr>
                <a:t>S</a:t>
              </a:r>
            </a:p>
          </p:txBody>
        </p:sp>
        <p:sp>
          <p:nvSpPr>
            <p:cNvPr id="141345" name="Text Box 33"/>
            <p:cNvSpPr txBox="1">
              <a:spLocks noChangeArrowheads="1"/>
            </p:cNvSpPr>
            <p:nvPr userDrawn="1"/>
          </p:nvSpPr>
          <p:spPr bwMode="auto">
            <a:xfrm>
              <a:off x="4158" y="2964"/>
              <a:ext cx="19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folHlink"/>
                  </a:solidFill>
                </a:rPr>
                <a:t>W</a:t>
              </a:r>
            </a:p>
          </p:txBody>
        </p:sp>
        <p:sp>
          <p:nvSpPr>
            <p:cNvPr id="141346" name="Text Box 34"/>
            <p:cNvSpPr txBox="1">
              <a:spLocks noChangeArrowheads="1"/>
            </p:cNvSpPr>
            <p:nvPr userDrawn="1"/>
          </p:nvSpPr>
          <p:spPr bwMode="auto">
            <a:xfrm>
              <a:off x="4158" y="3205"/>
              <a:ext cx="43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folHlink"/>
                  </a:solidFill>
                </a:rPr>
                <a:t>WNA</a:t>
              </a:r>
            </a:p>
          </p:txBody>
        </p:sp>
      </p:grpSp>
      <p:grpSp>
        <p:nvGrpSpPr>
          <p:cNvPr id="141347" name="Group 35"/>
          <p:cNvGrpSpPr>
            <a:grpSpLocks/>
          </p:cNvGrpSpPr>
          <p:nvPr userDrawn="1"/>
        </p:nvGrpSpPr>
        <p:grpSpPr bwMode="auto">
          <a:xfrm>
            <a:off x="5105400" y="838200"/>
            <a:ext cx="1828800" cy="838200"/>
            <a:chOff x="1549" y="2592"/>
            <a:chExt cx="1822" cy="864"/>
          </a:xfrm>
        </p:grpSpPr>
        <p:sp>
          <p:nvSpPr>
            <p:cNvPr id="141348" name="Text Box 36"/>
            <p:cNvSpPr txBox="1">
              <a:spLocks noChangeArrowheads="1"/>
            </p:cNvSpPr>
            <p:nvPr userDrawn="1"/>
          </p:nvSpPr>
          <p:spPr bwMode="auto">
            <a:xfrm>
              <a:off x="1549" y="2787"/>
              <a:ext cx="21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200" b="1">
                  <a:solidFill>
                    <a:schemeClr val="folHlink"/>
                  </a:solidFill>
                </a:rPr>
                <a:t>L</a:t>
              </a:r>
            </a:p>
          </p:txBody>
        </p:sp>
        <p:sp>
          <p:nvSpPr>
            <p:cNvPr id="141349" name="Line 37"/>
            <p:cNvSpPr>
              <a:spLocks noChangeShapeType="1"/>
            </p:cNvSpPr>
            <p:nvPr userDrawn="1"/>
          </p:nvSpPr>
          <p:spPr bwMode="auto">
            <a:xfrm>
              <a:off x="1632" y="3024"/>
              <a:ext cx="172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1350" name="Oval 38"/>
            <p:cNvSpPr>
              <a:spLocks noChangeArrowheads="1"/>
            </p:cNvSpPr>
            <p:nvPr userDrawn="1"/>
          </p:nvSpPr>
          <p:spPr bwMode="auto">
            <a:xfrm>
              <a:off x="2095" y="2592"/>
              <a:ext cx="850" cy="864"/>
            </a:xfrm>
            <a:prstGeom prst="ellips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1" name="Text Box 39"/>
            <p:cNvSpPr txBox="1">
              <a:spLocks noChangeArrowheads="1"/>
            </p:cNvSpPr>
            <p:nvPr userDrawn="1"/>
          </p:nvSpPr>
          <p:spPr bwMode="auto">
            <a:xfrm>
              <a:off x="3157" y="2787"/>
              <a:ext cx="21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200" b="1">
                  <a:solidFill>
                    <a:schemeClr val="folHlink"/>
                  </a:solidFill>
                </a:rPr>
                <a:t>R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C45D6-46EE-452B-94D9-2407DDACA2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2076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076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0BBB9-6FDE-433E-9AB4-DFC40CFB1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3152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2819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174047-0974-44A6-B9CB-E00C2C0AB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210" name="Group 2"/>
          <p:cNvGrpSpPr>
            <a:grpSpLocks/>
          </p:cNvGrpSpPr>
          <p:nvPr userDrawn="1"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222211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2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3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14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15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16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17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18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19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222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222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2222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 smtClean="0"/>
          </a:p>
        </p:txBody>
      </p:sp>
      <p:sp>
        <p:nvSpPr>
          <p:cNvPr id="222223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22222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32ED9F-E3B2-49C9-A77B-BD7DBAFFC017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222225" name="Object 17"/>
          <p:cNvGraphicFramePr>
            <a:graphicFrameLocks noChangeAspect="1"/>
          </p:cNvGraphicFramePr>
          <p:nvPr/>
        </p:nvGraphicFramePr>
        <p:xfrm>
          <a:off x="152400" y="152400"/>
          <a:ext cx="1905000" cy="1447800"/>
        </p:xfrm>
        <a:graphic>
          <a:graphicData uri="http://schemas.openxmlformats.org/presentationml/2006/ole">
            <p:oleObj spid="_x0000_s222225" name="Drawing" r:id="rId3" imgW="1380960" imgH="1104840" progId="">
              <p:embed/>
            </p:oleObj>
          </a:graphicData>
        </a:graphic>
      </p:graphicFrame>
      <p:grpSp>
        <p:nvGrpSpPr>
          <p:cNvPr id="222226" name="Group 18"/>
          <p:cNvGrpSpPr>
            <a:grpSpLocks/>
          </p:cNvGrpSpPr>
          <p:nvPr userDrawn="1"/>
        </p:nvGrpSpPr>
        <p:grpSpPr bwMode="auto">
          <a:xfrm>
            <a:off x="6553200" y="152400"/>
            <a:ext cx="2209800" cy="1893888"/>
            <a:chOff x="3120" y="1608"/>
            <a:chExt cx="1470" cy="1834"/>
          </a:xfrm>
        </p:grpSpPr>
        <p:sp>
          <p:nvSpPr>
            <p:cNvPr id="222227" name="Line 19"/>
            <p:cNvSpPr>
              <a:spLocks noChangeShapeType="1"/>
            </p:cNvSpPr>
            <p:nvPr userDrawn="1"/>
          </p:nvSpPr>
          <p:spPr bwMode="auto">
            <a:xfrm>
              <a:off x="3408" y="1728"/>
              <a:ext cx="384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28" name="Line 20"/>
            <p:cNvSpPr>
              <a:spLocks noChangeShapeType="1"/>
            </p:cNvSpPr>
            <p:nvPr userDrawn="1"/>
          </p:nvSpPr>
          <p:spPr bwMode="auto">
            <a:xfrm>
              <a:off x="3792" y="2291"/>
              <a:ext cx="384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29" name="Line 21"/>
            <p:cNvSpPr>
              <a:spLocks noChangeShapeType="1"/>
            </p:cNvSpPr>
            <p:nvPr userDrawn="1"/>
          </p:nvSpPr>
          <p:spPr bwMode="auto">
            <a:xfrm>
              <a:off x="3792" y="2688"/>
              <a:ext cx="384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30" name="Line 22"/>
            <p:cNvSpPr>
              <a:spLocks noChangeShapeType="1"/>
            </p:cNvSpPr>
            <p:nvPr userDrawn="1"/>
          </p:nvSpPr>
          <p:spPr bwMode="auto">
            <a:xfrm>
              <a:off x="3408" y="2081"/>
              <a:ext cx="384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31" name="Line 23"/>
            <p:cNvSpPr>
              <a:spLocks noChangeShapeType="1"/>
            </p:cNvSpPr>
            <p:nvPr userDrawn="1"/>
          </p:nvSpPr>
          <p:spPr bwMode="auto">
            <a:xfrm>
              <a:off x="3792" y="3072"/>
              <a:ext cx="384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232" name="Line 24"/>
            <p:cNvSpPr>
              <a:spLocks noChangeShapeType="1"/>
            </p:cNvSpPr>
            <p:nvPr userDrawn="1"/>
          </p:nvSpPr>
          <p:spPr bwMode="auto">
            <a:xfrm>
              <a:off x="3792" y="3312"/>
              <a:ext cx="384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22233" name="AutoShape 25"/>
            <p:cNvCxnSpPr>
              <a:cxnSpLocks noChangeShapeType="1"/>
              <a:endCxn id="222232" idx="0"/>
            </p:cNvCxnSpPr>
            <p:nvPr userDrawn="1"/>
          </p:nvCxnSpPr>
          <p:spPr bwMode="auto">
            <a:xfrm>
              <a:off x="3792" y="1728"/>
              <a:ext cx="0" cy="1566"/>
            </a:xfrm>
            <a:prstGeom prst="straightConnector1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</p:cxnSp>
        <p:sp>
          <p:nvSpPr>
            <p:cNvPr id="222234" name="Text Box 26"/>
            <p:cNvSpPr txBox="1">
              <a:spLocks noChangeArrowheads="1"/>
            </p:cNvSpPr>
            <p:nvPr userDrawn="1"/>
          </p:nvSpPr>
          <p:spPr bwMode="auto">
            <a:xfrm>
              <a:off x="3120" y="1608"/>
              <a:ext cx="28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folHlink"/>
                  </a:solidFill>
                </a:rPr>
                <a:t>TF</a:t>
              </a:r>
            </a:p>
          </p:txBody>
        </p:sp>
        <p:sp>
          <p:nvSpPr>
            <p:cNvPr id="222235" name="Text Box 27"/>
            <p:cNvSpPr txBox="1">
              <a:spLocks noChangeArrowheads="1"/>
            </p:cNvSpPr>
            <p:nvPr userDrawn="1"/>
          </p:nvSpPr>
          <p:spPr bwMode="auto">
            <a:xfrm>
              <a:off x="3216" y="1969"/>
              <a:ext cx="19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folHlink"/>
                  </a:solidFill>
                </a:rPr>
                <a:t>F</a:t>
              </a:r>
            </a:p>
          </p:txBody>
        </p:sp>
        <p:sp>
          <p:nvSpPr>
            <p:cNvPr id="222236" name="Text Box 28"/>
            <p:cNvSpPr txBox="1">
              <a:spLocks noChangeArrowheads="1"/>
            </p:cNvSpPr>
            <p:nvPr userDrawn="1"/>
          </p:nvSpPr>
          <p:spPr bwMode="auto">
            <a:xfrm>
              <a:off x="4177" y="2175"/>
              <a:ext cx="191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222237" name="Text Box 29"/>
            <p:cNvSpPr txBox="1">
              <a:spLocks noChangeArrowheads="1"/>
            </p:cNvSpPr>
            <p:nvPr userDrawn="1"/>
          </p:nvSpPr>
          <p:spPr bwMode="auto">
            <a:xfrm>
              <a:off x="4163" y="2572"/>
              <a:ext cx="17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folHlink"/>
                  </a:solidFill>
                </a:rPr>
                <a:t>S</a:t>
              </a:r>
            </a:p>
          </p:txBody>
        </p:sp>
        <p:sp>
          <p:nvSpPr>
            <p:cNvPr id="222238" name="Text Box 30"/>
            <p:cNvSpPr txBox="1">
              <a:spLocks noChangeArrowheads="1"/>
            </p:cNvSpPr>
            <p:nvPr userDrawn="1"/>
          </p:nvSpPr>
          <p:spPr bwMode="auto">
            <a:xfrm>
              <a:off x="4158" y="2964"/>
              <a:ext cx="19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folHlink"/>
                  </a:solidFill>
                </a:rPr>
                <a:t>W</a:t>
              </a:r>
            </a:p>
          </p:txBody>
        </p:sp>
        <p:sp>
          <p:nvSpPr>
            <p:cNvPr id="222239" name="Text Box 31"/>
            <p:cNvSpPr txBox="1">
              <a:spLocks noChangeArrowheads="1"/>
            </p:cNvSpPr>
            <p:nvPr userDrawn="1"/>
          </p:nvSpPr>
          <p:spPr bwMode="auto">
            <a:xfrm>
              <a:off x="4158" y="3205"/>
              <a:ext cx="43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folHlink"/>
                  </a:solidFill>
                </a:rPr>
                <a:t>WNA</a:t>
              </a:r>
            </a:p>
          </p:txBody>
        </p:sp>
      </p:grpSp>
      <p:grpSp>
        <p:nvGrpSpPr>
          <p:cNvPr id="222240" name="Group 32"/>
          <p:cNvGrpSpPr>
            <a:grpSpLocks/>
          </p:cNvGrpSpPr>
          <p:nvPr userDrawn="1"/>
        </p:nvGrpSpPr>
        <p:grpSpPr bwMode="auto">
          <a:xfrm>
            <a:off x="5105400" y="838200"/>
            <a:ext cx="1828800" cy="838200"/>
            <a:chOff x="1549" y="2592"/>
            <a:chExt cx="1822" cy="864"/>
          </a:xfrm>
        </p:grpSpPr>
        <p:sp>
          <p:nvSpPr>
            <p:cNvPr id="222241" name="Text Box 33"/>
            <p:cNvSpPr txBox="1">
              <a:spLocks noChangeArrowheads="1"/>
            </p:cNvSpPr>
            <p:nvPr userDrawn="1"/>
          </p:nvSpPr>
          <p:spPr bwMode="auto">
            <a:xfrm>
              <a:off x="1549" y="2787"/>
              <a:ext cx="21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200" b="1">
                  <a:solidFill>
                    <a:schemeClr val="folHlink"/>
                  </a:solidFill>
                </a:rPr>
                <a:t>L</a:t>
              </a:r>
            </a:p>
          </p:txBody>
        </p:sp>
        <p:sp>
          <p:nvSpPr>
            <p:cNvPr id="222242" name="Line 34"/>
            <p:cNvSpPr>
              <a:spLocks noChangeShapeType="1"/>
            </p:cNvSpPr>
            <p:nvPr userDrawn="1"/>
          </p:nvSpPr>
          <p:spPr bwMode="auto">
            <a:xfrm>
              <a:off x="1632" y="3024"/>
              <a:ext cx="172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2243" name="Oval 35"/>
            <p:cNvSpPr>
              <a:spLocks noChangeArrowheads="1"/>
            </p:cNvSpPr>
            <p:nvPr userDrawn="1"/>
          </p:nvSpPr>
          <p:spPr bwMode="auto">
            <a:xfrm>
              <a:off x="2095" y="2592"/>
              <a:ext cx="850" cy="864"/>
            </a:xfrm>
            <a:prstGeom prst="ellips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4" name="Text Box 36"/>
            <p:cNvSpPr txBox="1">
              <a:spLocks noChangeArrowheads="1"/>
            </p:cNvSpPr>
            <p:nvPr userDrawn="1"/>
          </p:nvSpPr>
          <p:spPr bwMode="auto">
            <a:xfrm>
              <a:off x="3157" y="2787"/>
              <a:ext cx="21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200" b="1">
                  <a:solidFill>
                    <a:schemeClr val="folHlink"/>
                  </a:solidFill>
                </a:rPr>
                <a:t>R</a:t>
              </a: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9E140-E8C6-41E3-9218-C146F98ED1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C4DB0-E1A0-4EEE-AC5B-153A45A4F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09171-C8D6-4AFB-8634-6914B4075F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ECA6-D8F7-444A-BD24-5FEA008BFF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B9EBB-1823-4050-ADF0-74093D147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C41A7-B2F6-40A4-BEAD-25307DA1C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06B53-30E1-4B5B-9175-E052EB63AA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DE935-F219-4DBF-81B6-5E19C4012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2B7A0-F6F4-426B-9147-8DB6B98C5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C92DA-449E-4B18-9359-FEB5618A7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2076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076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7889E-0CEA-4730-8929-563F59583C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B69D2-6179-4BA8-9D84-F4F5A4B2F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59AE1-CB7B-46D7-8931-198B98960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96C0-4682-4277-958A-691209EA0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3D12-4BC8-48E5-9629-E0B31CE57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BDE6D-82C9-48B6-9778-F9F5A97D4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828B8-3CC8-4A7B-BA1D-6F1324B5FE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  (Charleston, SC)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243E4-115B-49D5-9929-91E4F441D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2"/>
          <p:cNvGrpSpPr>
            <a:grpSpLocks/>
          </p:cNvGrpSpPr>
          <p:nvPr userDrawn="1"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140291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2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3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294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295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296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297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298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299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0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31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</a:t>
            </a:r>
          </a:p>
        </p:txBody>
      </p:sp>
      <p:sp>
        <p:nvSpPr>
          <p:cNvPr id="14030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14030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14030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B65DA87B-F2E4-4D0F-86E4-8A1AF8A4686A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76200" y="76200"/>
          <a:ext cx="1371600" cy="1098550"/>
        </p:xfrm>
        <a:graphic>
          <a:graphicData uri="http://schemas.openxmlformats.org/presentationml/2006/ole">
            <p:oleObj spid="_x0000_s140305" name="Drawing" r:id="rId15" imgW="1380960" imgH="1104840" progId="">
              <p:embed/>
            </p:oleObj>
          </a:graphicData>
        </a:graphic>
      </p:graphicFrame>
      <p:sp>
        <p:nvSpPr>
          <p:cNvPr id="140309" name="Text Box 21"/>
          <p:cNvSpPr txBox="1">
            <a:spLocks noChangeArrowheads="1"/>
          </p:cNvSpPr>
          <p:nvPr userDrawn="1"/>
        </p:nvSpPr>
        <p:spPr bwMode="auto">
          <a:xfrm>
            <a:off x="1752600" y="381000"/>
            <a:ext cx="723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 i="1"/>
              <a:t>USACE Planning Associates Program  (USACE-PAP)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 i="1"/>
              <a:t>    Deep-Draft Navigation Module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 i="1"/>
              <a:t>      </a:t>
            </a:r>
            <a:r>
              <a:rPr lang="en-US" b="1" i="1">
                <a:solidFill>
                  <a:srgbClr val="00FFFF"/>
                </a:solidFill>
              </a:rPr>
              <a:t>Deep-Draft Waterborne Navigation Economics -  An Overview</a:t>
            </a:r>
            <a:endParaRPr lang="en-US" sz="4400">
              <a:solidFill>
                <a:srgbClr val="00FFFF"/>
              </a:solidFill>
            </a:endParaRPr>
          </a:p>
        </p:txBody>
      </p:sp>
      <p:sp>
        <p:nvSpPr>
          <p:cNvPr id="140324" name="Line 36"/>
          <p:cNvSpPr>
            <a:spLocks noChangeShapeType="1"/>
          </p:cNvSpPr>
          <p:nvPr userDrawn="1"/>
        </p:nvSpPr>
        <p:spPr bwMode="auto">
          <a:xfrm>
            <a:off x="4495800" y="3048000"/>
            <a:ext cx="609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25" name="Line 37"/>
          <p:cNvSpPr>
            <a:spLocks noChangeShapeType="1"/>
          </p:cNvSpPr>
          <p:nvPr userDrawn="1"/>
        </p:nvSpPr>
        <p:spPr bwMode="auto">
          <a:xfrm>
            <a:off x="5181600" y="4343400"/>
            <a:ext cx="762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0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4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86" name="Group 2"/>
          <p:cNvGrpSpPr>
            <a:grpSpLocks/>
          </p:cNvGrpSpPr>
          <p:nvPr userDrawn="1"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221187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88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89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190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191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192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193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194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195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119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31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</a:t>
            </a:r>
          </a:p>
        </p:txBody>
      </p:sp>
      <p:sp>
        <p:nvSpPr>
          <p:cNvPr id="22119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r>
              <a:rPr lang="en-US" smtClean="0"/>
              <a:t>May 2011  (Charleston, SC)</a:t>
            </a:r>
            <a:endParaRPr lang="en-US" dirty="0" smtClean="0"/>
          </a:p>
        </p:txBody>
      </p:sp>
      <p:sp>
        <p:nvSpPr>
          <p:cNvPr id="2211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2211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9FBA7B4F-13BF-42D3-ADF7-0B2E7A4ADCF2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221200" name="Object 16"/>
          <p:cNvGraphicFramePr>
            <a:graphicFrameLocks noChangeAspect="1"/>
          </p:cNvGraphicFramePr>
          <p:nvPr/>
        </p:nvGraphicFramePr>
        <p:xfrm>
          <a:off x="76200" y="76200"/>
          <a:ext cx="1371600" cy="1098550"/>
        </p:xfrm>
        <a:graphic>
          <a:graphicData uri="http://schemas.openxmlformats.org/presentationml/2006/ole">
            <p:oleObj spid="_x0000_s221200" name="Drawing" r:id="rId14" imgW="1380960" imgH="1104840" progId="">
              <p:embed/>
            </p:oleObj>
          </a:graphicData>
        </a:graphic>
      </p:graphicFrame>
      <p:sp>
        <p:nvSpPr>
          <p:cNvPr id="221201" name="Text Box 17"/>
          <p:cNvSpPr txBox="1">
            <a:spLocks noChangeArrowheads="1"/>
          </p:cNvSpPr>
          <p:nvPr userDrawn="1"/>
        </p:nvSpPr>
        <p:spPr bwMode="auto">
          <a:xfrm>
            <a:off x="1752600" y="381000"/>
            <a:ext cx="723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 i="1"/>
              <a:t>USACE Planning Associates Program  (USACE-PAP)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 i="1"/>
              <a:t>    Deep-Draft Navigation Module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 i="1"/>
              <a:t>      </a:t>
            </a:r>
            <a:r>
              <a:rPr lang="en-US" b="1" i="1">
                <a:solidFill>
                  <a:srgbClr val="00FFFF"/>
                </a:solidFill>
              </a:rPr>
              <a:t>Deep-Draft Waterborne Navigation Economics -  An Overview</a:t>
            </a:r>
            <a:endParaRPr lang="en-US" sz="4400">
              <a:solidFill>
                <a:srgbClr val="00FFFF"/>
              </a:solidFill>
            </a:endParaRPr>
          </a:p>
        </p:txBody>
      </p:sp>
      <p:sp>
        <p:nvSpPr>
          <p:cNvPr id="221202" name="Line 18"/>
          <p:cNvSpPr>
            <a:spLocks noChangeShapeType="1"/>
          </p:cNvSpPr>
          <p:nvPr userDrawn="1"/>
        </p:nvSpPr>
        <p:spPr bwMode="auto">
          <a:xfrm>
            <a:off x="4495800" y="3048000"/>
            <a:ext cx="609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203" name="Line 19"/>
          <p:cNvSpPr>
            <a:spLocks noChangeShapeType="1"/>
          </p:cNvSpPr>
          <p:nvPr userDrawn="1"/>
        </p:nvSpPr>
        <p:spPr bwMode="auto">
          <a:xfrm>
            <a:off x="5181600" y="4343400"/>
            <a:ext cx="762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1204" name="Group 20"/>
          <p:cNvGrpSpPr>
            <a:grpSpLocks/>
          </p:cNvGrpSpPr>
          <p:nvPr userDrawn="1"/>
        </p:nvGrpSpPr>
        <p:grpSpPr bwMode="auto">
          <a:xfrm>
            <a:off x="2590800" y="3581400"/>
            <a:ext cx="2819400" cy="1371600"/>
            <a:chOff x="1584" y="2592"/>
            <a:chExt cx="1776" cy="864"/>
          </a:xfrm>
        </p:grpSpPr>
        <p:sp>
          <p:nvSpPr>
            <p:cNvPr id="221205" name="Text Box 21"/>
            <p:cNvSpPr txBox="1">
              <a:spLocks noChangeArrowheads="1"/>
            </p:cNvSpPr>
            <p:nvPr userDrawn="1"/>
          </p:nvSpPr>
          <p:spPr bwMode="auto">
            <a:xfrm>
              <a:off x="1584" y="2784"/>
              <a:ext cx="144" cy="256"/>
            </a:xfrm>
            <a:prstGeom prst="rect">
              <a:avLst/>
            </a:prstGeom>
            <a:noFill/>
            <a:ln w="9525">
              <a:solidFill>
                <a:srgbClr val="000099">
                  <a:alpha val="50000"/>
                </a:srgb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b="1">
                  <a:solidFill>
                    <a:srgbClr val="0000CC"/>
                  </a:solidFill>
                </a:rPr>
                <a:t>L</a:t>
              </a:r>
            </a:p>
          </p:txBody>
        </p:sp>
        <p:sp>
          <p:nvSpPr>
            <p:cNvPr id="221206" name="Line 22"/>
            <p:cNvSpPr>
              <a:spLocks noChangeShapeType="1"/>
            </p:cNvSpPr>
            <p:nvPr userDrawn="1"/>
          </p:nvSpPr>
          <p:spPr bwMode="auto">
            <a:xfrm>
              <a:off x="1632" y="3024"/>
              <a:ext cx="1728" cy="0"/>
            </a:xfrm>
            <a:prstGeom prst="line">
              <a:avLst/>
            </a:prstGeom>
            <a:noFill/>
            <a:ln w="57150">
              <a:solidFill>
                <a:srgbClr val="00009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1207" name="Oval 23"/>
            <p:cNvSpPr>
              <a:spLocks noChangeArrowheads="1"/>
            </p:cNvSpPr>
            <p:nvPr userDrawn="1"/>
          </p:nvSpPr>
          <p:spPr bwMode="auto">
            <a:xfrm>
              <a:off x="2095" y="2592"/>
              <a:ext cx="850" cy="864"/>
            </a:xfrm>
            <a:prstGeom prst="ellipse">
              <a:avLst/>
            </a:prstGeom>
            <a:noFill/>
            <a:ln w="57150">
              <a:solidFill>
                <a:srgbClr val="00009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8" name="Text Box 24"/>
            <p:cNvSpPr txBox="1">
              <a:spLocks noChangeArrowheads="1"/>
            </p:cNvSpPr>
            <p:nvPr userDrawn="1"/>
          </p:nvSpPr>
          <p:spPr bwMode="auto">
            <a:xfrm>
              <a:off x="3168" y="2784"/>
              <a:ext cx="192" cy="256"/>
            </a:xfrm>
            <a:prstGeom prst="rect">
              <a:avLst/>
            </a:prstGeom>
            <a:noFill/>
            <a:ln w="9525">
              <a:solidFill>
                <a:srgbClr val="000099">
                  <a:alpha val="50000"/>
                </a:srgb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b="1">
                  <a:solidFill>
                    <a:srgbClr val="0000CC"/>
                  </a:solidFill>
                </a:rPr>
                <a:t>R</a:t>
              </a:r>
            </a:p>
          </p:txBody>
        </p:sp>
      </p:grpSp>
      <p:grpSp>
        <p:nvGrpSpPr>
          <p:cNvPr id="221209" name="Group 25"/>
          <p:cNvGrpSpPr>
            <a:grpSpLocks/>
          </p:cNvGrpSpPr>
          <p:nvPr userDrawn="1"/>
        </p:nvGrpSpPr>
        <p:grpSpPr bwMode="auto">
          <a:xfrm>
            <a:off x="4953000" y="2552700"/>
            <a:ext cx="2333625" cy="2870200"/>
            <a:chOff x="3120" y="1608"/>
            <a:chExt cx="1470" cy="1808"/>
          </a:xfrm>
        </p:grpSpPr>
        <p:sp>
          <p:nvSpPr>
            <p:cNvPr id="221210" name="Line 26"/>
            <p:cNvSpPr>
              <a:spLocks noChangeShapeType="1"/>
            </p:cNvSpPr>
            <p:nvPr userDrawn="1"/>
          </p:nvSpPr>
          <p:spPr bwMode="auto">
            <a:xfrm>
              <a:off x="3408" y="1728"/>
              <a:ext cx="384" cy="0"/>
            </a:xfrm>
            <a:prstGeom prst="line">
              <a:avLst/>
            </a:prstGeom>
            <a:noFill/>
            <a:ln w="57150">
              <a:solidFill>
                <a:srgbClr val="00009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211" name="Line 27"/>
            <p:cNvSpPr>
              <a:spLocks noChangeShapeType="1"/>
            </p:cNvSpPr>
            <p:nvPr userDrawn="1"/>
          </p:nvSpPr>
          <p:spPr bwMode="auto">
            <a:xfrm>
              <a:off x="3792" y="2291"/>
              <a:ext cx="384" cy="0"/>
            </a:xfrm>
            <a:prstGeom prst="line">
              <a:avLst/>
            </a:prstGeom>
            <a:noFill/>
            <a:ln w="57150">
              <a:solidFill>
                <a:srgbClr val="00009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212" name="Line 28"/>
            <p:cNvSpPr>
              <a:spLocks noChangeShapeType="1"/>
            </p:cNvSpPr>
            <p:nvPr userDrawn="1"/>
          </p:nvSpPr>
          <p:spPr bwMode="auto">
            <a:xfrm>
              <a:off x="3792" y="2688"/>
              <a:ext cx="384" cy="0"/>
            </a:xfrm>
            <a:prstGeom prst="line">
              <a:avLst/>
            </a:prstGeom>
            <a:noFill/>
            <a:ln w="57150">
              <a:solidFill>
                <a:srgbClr val="00009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213" name="Line 29"/>
            <p:cNvSpPr>
              <a:spLocks noChangeShapeType="1"/>
            </p:cNvSpPr>
            <p:nvPr userDrawn="1"/>
          </p:nvSpPr>
          <p:spPr bwMode="auto">
            <a:xfrm>
              <a:off x="3408" y="2081"/>
              <a:ext cx="384" cy="0"/>
            </a:xfrm>
            <a:prstGeom prst="line">
              <a:avLst/>
            </a:prstGeom>
            <a:noFill/>
            <a:ln w="57150">
              <a:solidFill>
                <a:srgbClr val="00009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214" name="Line 30"/>
            <p:cNvSpPr>
              <a:spLocks noChangeShapeType="1"/>
            </p:cNvSpPr>
            <p:nvPr userDrawn="1"/>
          </p:nvSpPr>
          <p:spPr bwMode="auto">
            <a:xfrm>
              <a:off x="3792" y="3072"/>
              <a:ext cx="384" cy="0"/>
            </a:xfrm>
            <a:prstGeom prst="line">
              <a:avLst/>
            </a:prstGeom>
            <a:noFill/>
            <a:ln w="57150">
              <a:solidFill>
                <a:srgbClr val="00009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215" name="Line 31"/>
            <p:cNvSpPr>
              <a:spLocks noChangeShapeType="1"/>
            </p:cNvSpPr>
            <p:nvPr userDrawn="1"/>
          </p:nvSpPr>
          <p:spPr bwMode="auto">
            <a:xfrm>
              <a:off x="3792" y="3312"/>
              <a:ext cx="384" cy="0"/>
            </a:xfrm>
            <a:prstGeom prst="line">
              <a:avLst/>
            </a:prstGeom>
            <a:noFill/>
            <a:ln w="57150">
              <a:solidFill>
                <a:srgbClr val="00009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21216" name="AutoShape 32"/>
            <p:cNvCxnSpPr>
              <a:cxnSpLocks noChangeShapeType="1"/>
              <a:endCxn id="221215" idx="0"/>
            </p:cNvCxnSpPr>
            <p:nvPr userDrawn="1"/>
          </p:nvCxnSpPr>
          <p:spPr bwMode="auto">
            <a:xfrm>
              <a:off x="3792" y="1728"/>
              <a:ext cx="0" cy="1566"/>
            </a:xfrm>
            <a:prstGeom prst="straightConnector1">
              <a:avLst/>
            </a:prstGeom>
            <a:noFill/>
            <a:ln w="57150">
              <a:solidFill>
                <a:srgbClr val="000099">
                  <a:alpha val="50000"/>
                </a:srgbClr>
              </a:solidFill>
              <a:round/>
              <a:headEnd/>
              <a:tailEnd/>
            </a:ln>
            <a:effectLst/>
          </p:spPr>
        </p:cxnSp>
        <p:sp>
          <p:nvSpPr>
            <p:cNvPr id="221217" name="Text Box 33"/>
            <p:cNvSpPr txBox="1">
              <a:spLocks noChangeArrowheads="1"/>
            </p:cNvSpPr>
            <p:nvPr userDrawn="1"/>
          </p:nvSpPr>
          <p:spPr bwMode="auto">
            <a:xfrm>
              <a:off x="3120" y="160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600" b="1">
                  <a:solidFill>
                    <a:srgbClr val="0000CC"/>
                  </a:solidFill>
                </a:rPr>
                <a:t>TF</a:t>
              </a:r>
            </a:p>
          </p:txBody>
        </p:sp>
        <p:sp>
          <p:nvSpPr>
            <p:cNvPr id="221218" name="Text Box 34"/>
            <p:cNvSpPr txBox="1">
              <a:spLocks noChangeArrowheads="1"/>
            </p:cNvSpPr>
            <p:nvPr userDrawn="1"/>
          </p:nvSpPr>
          <p:spPr bwMode="auto">
            <a:xfrm>
              <a:off x="3216" y="196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600" b="1">
                  <a:solidFill>
                    <a:srgbClr val="0000CC"/>
                  </a:solidFill>
                </a:rPr>
                <a:t>F</a:t>
              </a:r>
            </a:p>
          </p:txBody>
        </p:sp>
        <p:sp>
          <p:nvSpPr>
            <p:cNvPr id="221219" name="Text Box 35"/>
            <p:cNvSpPr txBox="1">
              <a:spLocks noChangeArrowheads="1"/>
            </p:cNvSpPr>
            <p:nvPr userDrawn="1"/>
          </p:nvSpPr>
          <p:spPr bwMode="auto">
            <a:xfrm>
              <a:off x="4176" y="2175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600" b="1"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221220" name="Text Box 36"/>
            <p:cNvSpPr txBox="1">
              <a:spLocks noChangeArrowheads="1"/>
            </p:cNvSpPr>
            <p:nvPr userDrawn="1"/>
          </p:nvSpPr>
          <p:spPr bwMode="auto">
            <a:xfrm>
              <a:off x="4179" y="2574"/>
              <a:ext cx="1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600" b="1">
                  <a:solidFill>
                    <a:srgbClr val="0000CC"/>
                  </a:solidFill>
                </a:rPr>
                <a:t>S</a:t>
              </a:r>
            </a:p>
          </p:txBody>
        </p:sp>
        <p:sp>
          <p:nvSpPr>
            <p:cNvPr id="221221" name="Text Box 37"/>
            <p:cNvSpPr txBox="1">
              <a:spLocks noChangeArrowheads="1"/>
            </p:cNvSpPr>
            <p:nvPr userDrawn="1"/>
          </p:nvSpPr>
          <p:spPr bwMode="auto">
            <a:xfrm>
              <a:off x="4158" y="296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600" b="1">
                  <a:solidFill>
                    <a:srgbClr val="0000CC"/>
                  </a:solidFill>
                </a:rPr>
                <a:t>W</a:t>
              </a:r>
            </a:p>
          </p:txBody>
        </p:sp>
        <p:sp>
          <p:nvSpPr>
            <p:cNvPr id="221222" name="Text Box 38"/>
            <p:cNvSpPr txBox="1">
              <a:spLocks noChangeArrowheads="1"/>
            </p:cNvSpPr>
            <p:nvPr userDrawn="1"/>
          </p:nvSpPr>
          <p:spPr bwMode="auto">
            <a:xfrm>
              <a:off x="4158" y="320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600" b="1">
                  <a:solidFill>
                    <a:srgbClr val="0000CC"/>
                  </a:solidFill>
                </a:rPr>
                <a:t>WNA</a:t>
              </a:r>
            </a:p>
          </p:txBody>
        </p:sp>
      </p:grpSp>
      <p:sp>
        <p:nvSpPr>
          <p:cNvPr id="22122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0DA139B-8D1F-4D25-A295-2E94DF24E638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47800"/>
          </a:xfrm>
        </p:spPr>
        <p:txBody>
          <a:bodyPr/>
          <a:lstStyle/>
          <a:p>
            <a:r>
              <a:rPr lang="en-US" sz="3600" b="1" dirty="0"/>
              <a:t>Planning Associates </a:t>
            </a:r>
            <a:br>
              <a:rPr lang="en-US" sz="3600" b="1" dirty="0"/>
            </a:br>
            <a:r>
              <a:rPr lang="en-US" sz="3600" b="1" dirty="0"/>
              <a:t>Program Curriculum</a:t>
            </a:r>
            <a:br>
              <a:rPr lang="en-US" sz="3600" b="1" dirty="0"/>
            </a:br>
            <a:r>
              <a:rPr lang="en-US" sz="3600" b="1" dirty="0"/>
              <a:t>( </a:t>
            </a:r>
            <a:r>
              <a:rPr lang="en-US" sz="3600" b="1" dirty="0" smtClean="0"/>
              <a:t>2011 </a:t>
            </a:r>
            <a:r>
              <a:rPr lang="en-US" sz="3600" b="1" dirty="0"/>
              <a:t>)</a:t>
            </a:r>
            <a:endParaRPr lang="en-US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43400"/>
            <a:ext cx="8077200" cy="1533525"/>
          </a:xfrm>
        </p:spPr>
        <p:txBody>
          <a:bodyPr/>
          <a:lstStyle/>
          <a:p>
            <a:r>
              <a:rPr lang="en-US" sz="2800" b="1" dirty="0"/>
              <a:t>Deep-Draft Waterborne Navigation</a:t>
            </a:r>
          </a:p>
          <a:p>
            <a:r>
              <a:rPr lang="en-US" sz="2800" b="1" dirty="0"/>
              <a:t>Economic Analysis </a:t>
            </a:r>
            <a:r>
              <a:rPr lang="en-US" sz="2800" b="1" dirty="0" smtClean="0"/>
              <a:t>– An </a:t>
            </a:r>
            <a:r>
              <a:rPr lang="en-US" sz="2800" b="1" dirty="0"/>
              <a:t>Overview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52400" y="6248400"/>
            <a:ext cx="3657600" cy="4572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1600" smtClean="0"/>
              <a:t>May 2011  (Charleston, SC)</a:t>
            </a:r>
            <a:endParaRPr lang="en-US" sz="16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4191000" cy="4572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1600" smtClean="0"/>
              <a:t>USACE PAP – [DDN Module - 2011]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0AEF-DF54-4F7E-BE3D-7C739707DA86}" type="slidenum">
              <a:rPr lang="en-US"/>
              <a:pPr/>
              <a:t>10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 sz="2800" b="1" i="1"/>
              <a:t>Principal Direct Economic Benefits </a:t>
            </a:r>
          </a:p>
          <a:p>
            <a:pPr>
              <a:buFontTx/>
              <a:buNone/>
            </a:pPr>
            <a:r>
              <a:rPr lang="en-US" sz="2800" b="1" i="1">
                <a:solidFill>
                  <a:schemeClr val="accent1"/>
                </a:solidFill>
              </a:rPr>
              <a:t>	(&amp; Basis for Measurement</a:t>
            </a:r>
            <a:r>
              <a:rPr lang="en-US" sz="2800" b="1" i="1"/>
              <a:t>)</a:t>
            </a:r>
          </a:p>
          <a:p>
            <a:pPr>
              <a:buFontTx/>
              <a:buNone/>
            </a:pPr>
            <a:r>
              <a:rPr lang="en-US" sz="2800" b="1" i="1"/>
              <a:t>		</a:t>
            </a:r>
            <a:r>
              <a:rPr lang="en-US" sz="2800" i="1"/>
              <a:t>Elimination or Reductions in 	Transportation Cost(s) for……</a:t>
            </a:r>
          </a:p>
          <a:p>
            <a:pPr>
              <a:buFontTx/>
              <a:buNone/>
            </a:pPr>
            <a:r>
              <a:rPr lang="en-US" sz="1000" i="1"/>
              <a:t>	</a:t>
            </a:r>
          </a:p>
          <a:p>
            <a:pPr lvl="1"/>
            <a:r>
              <a:rPr lang="en-US" sz="2400" i="1"/>
              <a:t>Benefits for Indigenous Markets and Related Maritime   	Operations</a:t>
            </a:r>
          </a:p>
          <a:p>
            <a:pPr lvl="1"/>
            <a:r>
              <a:rPr lang="en-US" sz="2400" i="1"/>
              <a:t>Benefits for Shift-of-Origin or Shift-of-Destination</a:t>
            </a:r>
          </a:p>
          <a:p>
            <a:pPr lvl="1"/>
            <a:endParaRPr lang="en-US" sz="700" i="1"/>
          </a:p>
          <a:p>
            <a:pPr lvl="1"/>
            <a:r>
              <a:rPr lang="en-US" sz="2400" i="1"/>
              <a:t>Induced Movements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5DE5-45E6-4A3C-8F96-DDCB4F03D006}" type="slidenum">
              <a:rPr lang="en-US"/>
              <a:pPr/>
              <a:t>11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/>
              <a:t>Elimination or Reductions In Transportation Costs(s)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b="1" i="1"/>
          </a:p>
          <a:p>
            <a:pPr lvl="1">
              <a:lnSpc>
                <a:spcPct val="90000"/>
              </a:lnSpc>
            </a:pPr>
            <a:r>
              <a:rPr lang="en-US" i="1"/>
              <a:t>Employment of Larger Vessels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800" i="1"/>
          </a:p>
          <a:p>
            <a:pPr lvl="1">
              <a:lnSpc>
                <a:spcPct val="90000"/>
              </a:lnSpc>
            </a:pPr>
            <a:r>
              <a:rPr lang="en-US" i="1"/>
              <a:t>More Efficient Use of Vessels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900" i="1"/>
          </a:p>
          <a:p>
            <a:pPr lvl="1">
              <a:lnSpc>
                <a:spcPct val="90000"/>
              </a:lnSpc>
            </a:pPr>
            <a:r>
              <a:rPr lang="en-US" i="1"/>
              <a:t>Lower Tug Assistance or Handlings Cost(s)</a:t>
            </a:r>
          </a:p>
          <a:p>
            <a:pPr lvl="1">
              <a:lnSpc>
                <a:spcPct val="90000"/>
              </a:lnSpc>
            </a:pPr>
            <a:endParaRPr lang="en-US" sz="900" i="1"/>
          </a:p>
          <a:p>
            <a:pPr lvl="1">
              <a:lnSpc>
                <a:spcPct val="90000"/>
              </a:lnSpc>
            </a:pPr>
            <a:r>
              <a:rPr lang="en-US" i="1"/>
              <a:t>Reductions In Transit Time (Waterborne or 		Landside, etc.)</a:t>
            </a:r>
          </a:p>
          <a:p>
            <a:pPr lvl="1">
              <a:lnSpc>
                <a:spcPct val="90000"/>
              </a:lnSpc>
            </a:pPr>
            <a:endParaRPr lang="en-US" sz="900" i="1"/>
          </a:p>
          <a:p>
            <a:pPr lvl="1">
              <a:lnSpc>
                <a:spcPct val="90000"/>
              </a:lnSpc>
            </a:pPr>
            <a:r>
              <a:rPr lang="en-US" i="1"/>
              <a:t>Use of Alternative Mode (Land vs. Water, etc.)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7DD0-CCE1-4112-947A-B7FCC250CFA8}" type="slidenum">
              <a:rPr lang="en-US"/>
              <a:pPr/>
              <a:t>12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b="1" i="1"/>
              <a:t>Shift-of-Origin/Destination &amp; Induced Movements Benefits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/>
          </a:p>
          <a:p>
            <a:pPr lvl="1">
              <a:lnSpc>
                <a:spcPct val="90000"/>
              </a:lnSpc>
            </a:pPr>
            <a:r>
              <a:rPr lang="en-US" sz="2600" i="1" u="sng"/>
              <a:t>Shift-of-Origin/Destination</a:t>
            </a:r>
            <a:r>
              <a:rPr lang="en-US" sz="2600" i="1"/>
              <a:t> -  Realignment to/from 	Other Ports or Transport Facilities (typically to 	reduce costs)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</a:pPr>
            <a:r>
              <a:rPr lang="en-US" sz="2600" i="1" u="sng"/>
              <a:t>Induced </a:t>
            </a:r>
            <a:r>
              <a:rPr lang="en-US" sz="2600" i="1"/>
              <a:t>- Change in Mode or Scale of Cargo 	Throughput Activity and Related Cost(s) Via New 	or Unique Movements That Would Not Have 	Occurred or Existed Without Waterway 	Improvements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2A22-75FD-4E81-99F0-2435A74C2B06}" type="slidenum">
              <a:rPr lang="en-US"/>
              <a:pPr/>
              <a:t>13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b="1" i="1"/>
              <a:t>Planning Settings</a:t>
            </a:r>
          </a:p>
          <a:p>
            <a:pPr>
              <a:buFontTx/>
              <a:buNone/>
            </a:pPr>
            <a:endParaRPr lang="en-US" sz="800" i="1"/>
          </a:p>
          <a:p>
            <a:pPr lvl="1"/>
            <a:r>
              <a:rPr lang="en-US" i="1"/>
              <a:t>Historical Conditions</a:t>
            </a:r>
          </a:p>
          <a:p>
            <a:pPr lvl="1"/>
            <a:endParaRPr lang="en-US" sz="800" i="1"/>
          </a:p>
          <a:p>
            <a:pPr lvl="1"/>
            <a:r>
              <a:rPr lang="en-US" i="1"/>
              <a:t>Existing Conditions</a:t>
            </a:r>
          </a:p>
          <a:p>
            <a:pPr lvl="1"/>
            <a:endParaRPr lang="en-US" sz="800" i="1"/>
          </a:p>
          <a:p>
            <a:pPr lvl="1"/>
            <a:r>
              <a:rPr lang="en-US" i="1"/>
              <a:t>Future Conditions</a:t>
            </a:r>
          </a:p>
          <a:p>
            <a:pPr lvl="2"/>
            <a:r>
              <a:rPr lang="en-US" sz="2600" i="1"/>
              <a:t>“</a:t>
            </a:r>
            <a:r>
              <a:rPr lang="en-US" sz="2600" i="1">
                <a:solidFill>
                  <a:schemeClr val="tx2"/>
                </a:solidFill>
              </a:rPr>
              <a:t>With</a:t>
            </a:r>
            <a:r>
              <a:rPr lang="en-US" sz="2600" i="1"/>
              <a:t>-Project”</a:t>
            </a:r>
          </a:p>
          <a:p>
            <a:pPr lvl="2"/>
            <a:r>
              <a:rPr lang="en-US" sz="2600" i="1"/>
              <a:t>“</a:t>
            </a:r>
            <a:r>
              <a:rPr lang="en-US" sz="2600" i="1">
                <a:solidFill>
                  <a:schemeClr val="tx2"/>
                </a:solidFill>
              </a:rPr>
              <a:t>Without</a:t>
            </a:r>
            <a:r>
              <a:rPr lang="en-US" sz="2600" i="1"/>
              <a:t>-Project”</a:t>
            </a:r>
          </a:p>
          <a:p>
            <a:pPr lvl="2"/>
            <a:endParaRPr 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1B95-3802-4C95-B701-C3B3E45DBE83}" type="slidenum">
              <a:rPr lang="en-US"/>
              <a:pPr/>
              <a:t>14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839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i="1"/>
              <a:t>Planning Settings  -  Criticality</a:t>
            </a:r>
          </a:p>
          <a:p>
            <a:pPr>
              <a:lnSpc>
                <a:spcPct val="90000"/>
              </a:lnSpc>
            </a:pPr>
            <a:endParaRPr lang="en-US" sz="800" b="1" i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i="1">
                <a:solidFill>
                  <a:srgbClr val="FF0000"/>
                </a:solidFill>
              </a:rPr>
              <a:t>		</a:t>
            </a:r>
            <a:r>
              <a:rPr lang="en-US" sz="2600" b="1" i="1">
                <a:solidFill>
                  <a:srgbClr val="FF0000"/>
                </a:solidFill>
              </a:rPr>
              <a:t>Which is Most Important?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b="1" i="1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500" i="1"/>
              <a:t>Historical &amp; Existing Conditions Have a Relative Context 	in 	Terms of How They Portend or Relate to the Future……</a:t>
            </a:r>
          </a:p>
          <a:p>
            <a:pPr lvl="1">
              <a:lnSpc>
                <a:spcPct val="90000"/>
              </a:lnSpc>
            </a:pPr>
            <a:endParaRPr lang="en-US" sz="800" i="1"/>
          </a:p>
          <a:p>
            <a:pPr lvl="1">
              <a:lnSpc>
                <a:spcPct val="90000"/>
              </a:lnSpc>
            </a:pPr>
            <a:r>
              <a:rPr lang="en-US" sz="2500" i="1"/>
              <a:t>Future Conditions Generally Considered More Important; 	Most Pertinent to Project Economic Evaluation…… 	Future “</a:t>
            </a:r>
            <a:r>
              <a:rPr lang="en-US" sz="2500" i="1">
                <a:solidFill>
                  <a:schemeClr val="tx2"/>
                </a:solidFill>
              </a:rPr>
              <a:t>With</a:t>
            </a:r>
            <a:r>
              <a:rPr lang="en-US" sz="2500" i="1"/>
              <a:t>-Project” &amp; “</a:t>
            </a:r>
            <a:r>
              <a:rPr lang="en-US" sz="2500" i="1">
                <a:solidFill>
                  <a:schemeClr val="tx2"/>
                </a:solidFill>
              </a:rPr>
              <a:t>Without</a:t>
            </a:r>
            <a:r>
              <a:rPr lang="en-US" sz="2500" i="1"/>
              <a:t>-Project” Conditions 	Are In Most Circumstances </a:t>
            </a:r>
            <a:r>
              <a:rPr lang="en-US" sz="2500" i="1">
                <a:solidFill>
                  <a:srgbClr val="FF0000"/>
                </a:solidFill>
              </a:rPr>
              <a:t>Equally</a:t>
            </a:r>
            <a:r>
              <a:rPr lang="en-US" sz="2500" i="1"/>
              <a:t> Important &amp; Deserving 	of Analytical Endeavor as the Relative Difference(s) 	Between These Settings is the Basis for Economic/Benefit 	Evaluation……</a:t>
            </a:r>
            <a:endParaRPr lang="en-US" sz="29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FE2E-44E2-46E0-AE6C-D60110CDA77C}" type="slidenum">
              <a:rPr lang="en-US"/>
              <a:pPr/>
              <a:t>15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343400"/>
          </a:xfrm>
        </p:spPr>
        <p:txBody>
          <a:bodyPr/>
          <a:lstStyle/>
          <a:p>
            <a:r>
              <a:rPr lang="en-US" sz="3600" b="1" i="1"/>
              <a:t>“Without-Project” Condition(s)</a:t>
            </a:r>
            <a:r>
              <a:rPr lang="en-US" i="1"/>
              <a:t> </a:t>
            </a:r>
          </a:p>
          <a:p>
            <a:pPr>
              <a:buFontTx/>
              <a:buNone/>
            </a:pPr>
            <a:r>
              <a:rPr lang="en-US" sz="1000" i="1"/>
              <a:t>                 </a:t>
            </a:r>
          </a:p>
          <a:p>
            <a:pPr lvl="1"/>
            <a:r>
              <a:rPr lang="en-US" sz="2600" i="1" u="sng">
                <a:solidFill>
                  <a:schemeClr val="tx2"/>
                </a:solidFill>
              </a:rPr>
              <a:t>In the General Context of Planning</a:t>
            </a:r>
            <a:r>
              <a:rPr lang="en-US" sz="2600" i="1"/>
              <a:t>:  The Most 	Likely Condition(s) Expected to Prevail Over the 	Planning Horizon in the Absence of a Specified 	Course of Action or Plan.</a:t>
            </a:r>
          </a:p>
          <a:p>
            <a:pPr lvl="1"/>
            <a:endParaRPr lang="en-US" sz="1000" i="1"/>
          </a:p>
          <a:p>
            <a:pPr lvl="1"/>
            <a:r>
              <a:rPr lang="en-US" sz="2600" i="1" u="sng">
                <a:solidFill>
                  <a:schemeClr val="tx2"/>
                </a:solidFill>
              </a:rPr>
              <a:t>Specific to USACE Navigation Studies</a:t>
            </a:r>
            <a:r>
              <a:rPr lang="en-US" sz="2600" i="1"/>
              <a:t>:  The Most 	Likely Conditions Expected to Prevail </a:t>
            </a:r>
            <a:r>
              <a:rPr lang="en-US" sz="2600" i="1" u="sng"/>
              <a:t>Without</a:t>
            </a:r>
            <a:r>
              <a:rPr lang="en-US" sz="2600" i="1"/>
              <a:t> the 	Implementation of Proposed Waterway 	Improvements.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05D5-1CD0-4938-939A-588C2EF1AE70}" type="slidenum">
              <a:rPr lang="en-US"/>
              <a:pPr/>
              <a:t>16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48600" cy="4343400"/>
          </a:xfrm>
        </p:spPr>
        <p:txBody>
          <a:bodyPr/>
          <a:lstStyle/>
          <a:p>
            <a:r>
              <a:rPr lang="en-US" sz="2800" b="1" i="1"/>
              <a:t>Without-Project Conditions</a:t>
            </a:r>
          </a:p>
          <a:p>
            <a:pPr>
              <a:buFontTx/>
              <a:buNone/>
            </a:pPr>
            <a:endParaRPr lang="en-US" sz="800" b="1" i="1"/>
          </a:p>
          <a:p>
            <a:pPr>
              <a:buFontTx/>
              <a:buNone/>
            </a:pPr>
            <a:r>
              <a:rPr lang="en-US" sz="2400" b="1" i="1"/>
              <a:t>		</a:t>
            </a:r>
            <a:r>
              <a:rPr lang="en-US" sz="2600" i="1">
                <a:solidFill>
                  <a:schemeClr val="accent1"/>
                </a:solidFill>
              </a:rPr>
              <a:t>Basic Assumptions for All Studies</a:t>
            </a:r>
          </a:p>
          <a:p>
            <a:endParaRPr lang="en-US" sz="700" i="1">
              <a:solidFill>
                <a:schemeClr val="accent1"/>
              </a:solidFill>
            </a:endParaRPr>
          </a:p>
          <a:p>
            <a:pPr lvl="1"/>
            <a:r>
              <a:rPr lang="en-US" sz="2600" i="1"/>
              <a:t>Nonstructural Measures Have Been Implemented 	Where Viable (or Considered &amp; Rejected).</a:t>
            </a:r>
          </a:p>
          <a:p>
            <a:pPr lvl="1"/>
            <a:endParaRPr lang="en-US" sz="700" i="1"/>
          </a:p>
          <a:p>
            <a:pPr lvl="1"/>
            <a:r>
              <a:rPr lang="en-US" sz="2600" i="1"/>
              <a:t>Alternative Harbor Improvements Will Be 	Investigated and Foreseeable Developments Taken 	Into Account.														</a:t>
            </a:r>
            <a:r>
              <a:rPr lang="en-US" sz="2000" i="1"/>
              <a:t>				                                         </a:t>
            </a:r>
            <a:r>
              <a:rPr lang="en-US" sz="2000" i="1">
                <a:solidFill>
                  <a:srgbClr val="FF0000"/>
                </a:solidFill>
              </a:rPr>
              <a:t>(continued)</a:t>
            </a:r>
            <a:endParaRPr lang="en-US" sz="2000" i="1"/>
          </a:p>
          <a:p>
            <a:pPr lvl="1"/>
            <a:endParaRPr lang="en-US" sz="20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6413-5AAB-4DAB-9BA9-C63827C12199}" type="slidenum">
              <a:rPr lang="en-US"/>
              <a:pPr/>
              <a:t>17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sz="2800" b="1" i="1"/>
              <a:t>Without-Project Conditions      </a:t>
            </a:r>
            <a:r>
              <a:rPr lang="en-US" sz="2000" i="1">
                <a:solidFill>
                  <a:srgbClr val="FF0000"/>
                </a:solidFill>
              </a:rPr>
              <a:t>(continued)</a:t>
            </a:r>
          </a:p>
          <a:p>
            <a:pPr>
              <a:buFontTx/>
              <a:buNone/>
            </a:pPr>
            <a:r>
              <a:rPr lang="en-US" sz="800" b="1" i="1"/>
              <a:t>	</a:t>
            </a:r>
          </a:p>
          <a:p>
            <a:pPr>
              <a:buFontTx/>
              <a:buNone/>
            </a:pPr>
            <a:r>
              <a:rPr lang="en-US" sz="2600" b="1" i="1"/>
              <a:t>		</a:t>
            </a:r>
            <a:r>
              <a:rPr lang="en-US" sz="2600" i="1">
                <a:solidFill>
                  <a:schemeClr val="accent1"/>
                </a:solidFill>
              </a:rPr>
              <a:t>Basic Assumptions for All Studies</a:t>
            </a:r>
          </a:p>
          <a:p>
            <a:pPr>
              <a:buFontTx/>
              <a:buNone/>
            </a:pPr>
            <a:endParaRPr lang="en-US" sz="800" i="1">
              <a:solidFill>
                <a:schemeClr val="accent1"/>
              </a:solidFill>
            </a:endParaRPr>
          </a:p>
          <a:p>
            <a:pPr lvl="1"/>
            <a:r>
              <a:rPr lang="en-US" sz="2600" i="1"/>
              <a:t>Authorized Operation and Maintenance (O&amp;M) 	Has Been and Will Continue (as Authorized) to be 	Performed.</a:t>
            </a:r>
          </a:p>
          <a:p>
            <a:pPr lvl="1"/>
            <a:endParaRPr lang="en-US" sz="800" i="1"/>
          </a:p>
          <a:p>
            <a:pPr lvl="1"/>
            <a:r>
              <a:rPr lang="en-US" sz="2600" i="1"/>
              <a:t>Sufficient Capacity of the Hinterland.</a:t>
            </a:r>
          </a:p>
          <a:p>
            <a:pPr lvl="1"/>
            <a:endParaRPr lang="en-US" sz="800" i="1"/>
          </a:p>
          <a:p>
            <a:pPr lvl="1"/>
            <a:r>
              <a:rPr lang="en-US" sz="2600" i="1"/>
              <a:t>Foreseeable Advance(s) in Technology and 		Industry Practices Applied as Appropriate.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58EF-7471-40BC-8B2B-BE8657E34998}" type="slidenum">
              <a:rPr lang="en-US"/>
              <a:pPr/>
              <a:t>18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/>
              <a:t>“With-Project” Condition(s)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/>
          </a:p>
          <a:p>
            <a:pPr lvl="1">
              <a:lnSpc>
                <a:spcPct val="90000"/>
              </a:lnSpc>
            </a:pPr>
            <a:r>
              <a:rPr lang="en-US" sz="2600" i="1" u="sng">
                <a:solidFill>
                  <a:schemeClr val="tx2"/>
                </a:solidFill>
              </a:rPr>
              <a:t>In the General Context of Planning</a:t>
            </a:r>
            <a:r>
              <a:rPr lang="en-US" sz="2600" i="1"/>
              <a:t>:  The Most 	Likely Condition(s) Expected to Prevail Over the 	Planning Horizon if a Given Course of Action or 	Plan is Implemented.</a:t>
            </a:r>
          </a:p>
          <a:p>
            <a:pPr lvl="1">
              <a:lnSpc>
                <a:spcPct val="90000"/>
              </a:lnSpc>
            </a:pPr>
            <a:endParaRPr lang="en-US" sz="900" i="1"/>
          </a:p>
          <a:p>
            <a:pPr lvl="1">
              <a:lnSpc>
                <a:spcPct val="90000"/>
              </a:lnSpc>
            </a:pPr>
            <a:r>
              <a:rPr lang="en-US" sz="2600" i="1" u="sng">
                <a:solidFill>
                  <a:schemeClr val="tx2"/>
                </a:solidFill>
              </a:rPr>
              <a:t>Specific to USACE Navigation Studies</a:t>
            </a:r>
            <a:r>
              <a:rPr lang="en-US" sz="2600" i="1"/>
              <a:t>:  The Most 	Likely Conditions Expected to Prevail and 	</a:t>
            </a:r>
            <a:r>
              <a:rPr lang="en-US" sz="2600" i="1" u="sng"/>
              <a:t>Uniquely Attributable</a:t>
            </a:r>
            <a:r>
              <a:rPr lang="en-US" sz="2600" i="1"/>
              <a:t> to Implementation 	Proposed Improvements.</a:t>
            </a:r>
            <a:endParaRPr lang="en-US" sz="2600"/>
          </a:p>
          <a:p>
            <a:pPr>
              <a:lnSpc>
                <a:spcPct val="90000"/>
              </a:lnSpc>
            </a:pPr>
            <a:endParaRPr 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9861-193F-4EDD-9509-383A469797BE}" type="slidenum">
              <a:rPr lang="en-US"/>
              <a:pPr/>
              <a:t>19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i="1"/>
              <a:t>Basic </a:t>
            </a:r>
            <a:r>
              <a:rPr lang="en-US" i="1">
                <a:solidFill>
                  <a:schemeClr val="accent1"/>
                </a:solidFill>
              </a:rPr>
              <a:t>Economic</a:t>
            </a:r>
            <a:r>
              <a:rPr lang="en-US" i="1"/>
              <a:t> Criteria for Plan Formulation\Selection\Optimization</a:t>
            </a:r>
          </a:p>
          <a:p>
            <a:endParaRPr lang="en-US" sz="1800" i="1"/>
          </a:p>
          <a:p>
            <a:pPr lvl="1"/>
            <a:r>
              <a:rPr lang="en-US" sz="2600" i="1"/>
              <a:t>Plan, Alternative or Increment Where Net Economic Benefits (Above Project Costs) are Maximized……</a:t>
            </a:r>
          </a:p>
          <a:p>
            <a:pPr lvl="1"/>
            <a:endParaRPr lang="en-US" sz="1400" i="1"/>
          </a:p>
          <a:p>
            <a:pPr lvl="2">
              <a:buFontTx/>
              <a:buNone/>
            </a:pPr>
            <a:r>
              <a:rPr lang="en-US" sz="2200" i="1"/>
              <a:t>  </a:t>
            </a:r>
            <a:r>
              <a:rPr lang="en-US" sz="2600" i="1">
                <a:solidFill>
                  <a:srgbClr val="FF0000"/>
                </a:solidFill>
              </a:rPr>
              <a:t>…Subject to Reasonable Assessment of Marginal or Incremental Economic Costs vs. Benefit(s) or Economic Return(s).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8FA6-B9AD-4E92-8961-88443FB0073E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343400"/>
          </a:xfrm>
        </p:spPr>
        <p:txBody>
          <a:bodyPr/>
          <a:lstStyle/>
          <a:p>
            <a:r>
              <a:rPr lang="en-US" b="1" i="1" dirty="0"/>
              <a:t>Institute for Water Resources (IWR)</a:t>
            </a:r>
          </a:p>
          <a:p>
            <a:endParaRPr lang="en-US" sz="800" dirty="0"/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Navigation &amp; Water Resources Applications; Group I  (CEIWR-GI)</a:t>
            </a:r>
          </a:p>
          <a:p>
            <a:pPr lvl="1"/>
            <a:endParaRPr lang="en-US" sz="800" i="1" dirty="0"/>
          </a:p>
          <a:p>
            <a:pPr lvl="1"/>
            <a:r>
              <a:rPr lang="en-US" sz="2600" i="1" dirty="0"/>
              <a:t>Instructor(s)</a:t>
            </a:r>
          </a:p>
          <a:p>
            <a:pPr lvl="3"/>
            <a:r>
              <a:rPr lang="en-US" sz="2400" i="1" u="sng" dirty="0"/>
              <a:t>Ian A. Mathis</a:t>
            </a:r>
            <a:r>
              <a:rPr lang="en-US" sz="2400" i="1" dirty="0"/>
              <a:t>  (Economist);  (703) 428-7257</a:t>
            </a:r>
          </a:p>
          <a:p>
            <a:pPr lvl="3">
              <a:buFontTx/>
              <a:buNone/>
            </a:pPr>
            <a:endParaRPr lang="en-US" sz="800" i="1" dirty="0"/>
          </a:p>
          <a:p>
            <a:pPr lvl="3">
              <a:buFontTx/>
              <a:buNone/>
            </a:pPr>
            <a:r>
              <a:rPr lang="en-US" sz="2400" i="1" dirty="0"/>
              <a:t>    7701 Telegraph Road</a:t>
            </a:r>
          </a:p>
          <a:p>
            <a:pPr lvl="3">
              <a:buFontTx/>
              <a:buNone/>
            </a:pPr>
            <a:r>
              <a:rPr lang="en-US" sz="2400" i="1" dirty="0"/>
              <a:t>    Casey Building  (Building #2594)</a:t>
            </a:r>
          </a:p>
          <a:p>
            <a:pPr lvl="3">
              <a:buFontTx/>
              <a:buNone/>
            </a:pPr>
            <a:r>
              <a:rPr lang="en-US" sz="2400" i="1" dirty="0"/>
              <a:t>    Alexandria, Virginia  22315-3868</a:t>
            </a:r>
          </a:p>
        </p:txBody>
      </p:sp>
      <p:graphicFrame>
        <p:nvGraphicFramePr>
          <p:cNvPr id="238593" name="Object 5"/>
          <p:cNvGraphicFramePr>
            <a:graphicFrameLocks noChangeAspect="1"/>
          </p:cNvGraphicFramePr>
          <p:nvPr/>
        </p:nvGraphicFramePr>
        <p:xfrm>
          <a:off x="7162800" y="5410200"/>
          <a:ext cx="1638300" cy="695325"/>
        </p:xfrm>
        <a:graphic>
          <a:graphicData uri="http://schemas.openxmlformats.org/presentationml/2006/ole">
            <p:oleObj spid="_x0000_s238593" name="Drawing" r:id="rId3" imgW="1638360" imgH="6951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8476-3A72-447B-BF77-D8818604DC04}" type="slidenum">
              <a:rPr lang="en-US"/>
              <a:pPr/>
              <a:t>20</a:t>
            </a:fld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`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>
            <p:ph type="tbl" idx="1"/>
          </p:nvPr>
        </p:nvGraphicFramePr>
        <p:xfrm>
          <a:off x="152400" y="2667000"/>
          <a:ext cx="8915400" cy="3352803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  <a:gridCol w="2286000"/>
                <a:gridCol w="22098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Project Reference Depth Alternative(s)  (in Feet)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Avg. Annual Equivalent (AAEQ)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Cost(s)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Avg. Annual Equivalent (AAEQ)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Benefit(s)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Avg. Annual Equivalent (AAEQ) </a:t>
                      </a:r>
                      <a:r>
                        <a:rPr kumimoji="0" lang="en-US" sz="16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Net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Benefit(s)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45.0 ft.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$13,000,000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$15,210,000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$2,210,000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46.0 ft.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$13,650,000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$16,107,000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$2,457,000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47.0 ft.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$14,469,000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$17,797,000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$3,328,000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48.0 ft.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$15,482,000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$18,888,000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$3,406,000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49.0 ft.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$24,152,000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$27,775,000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$3,623,000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50.0 ft.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$37,919,000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$39,057,000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$1,138,000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3821" name="Text Box 45"/>
          <p:cNvSpPr txBox="1">
            <a:spLocks noChangeArrowheads="1"/>
          </p:cNvSpPr>
          <p:nvPr/>
        </p:nvSpPr>
        <p:spPr bwMode="auto">
          <a:xfrm>
            <a:off x="1752600" y="2057400"/>
            <a:ext cx="5622925" cy="457200"/>
          </a:xfrm>
          <a:prstGeom prst="rect">
            <a:avLst/>
          </a:prstGeom>
          <a:noFill/>
          <a:ln w="222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/>
              <a:t>Formulation\Selection of Plan Alternative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73C6-AAA5-4526-B747-2494D00F74F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4803" name="Group 3"/>
          <p:cNvGraphicFramePr>
            <a:graphicFrameLocks noGrp="1"/>
          </p:cNvGraphicFramePr>
          <p:nvPr>
            <p:ph type="tbl" idx="1"/>
          </p:nvPr>
        </p:nvGraphicFramePr>
        <p:xfrm>
          <a:off x="304800" y="2667000"/>
          <a:ext cx="8610600" cy="3263583"/>
        </p:xfrm>
        <a:graphic>
          <a:graphicData uri="http://schemas.openxmlformats.org/drawingml/2006/table">
            <a:tbl>
              <a:tblPr/>
              <a:tblGrid>
                <a:gridCol w="2209800"/>
                <a:gridCol w="1524000"/>
                <a:gridCol w="2286000"/>
                <a:gridCol w="2133600"/>
                <a:gridCol w="457200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Project Reference Depth Alternative(s)  (in Feet)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Benefit-to-Cost  (B\C) 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(AAEQ)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Benefit(s)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 Incremental %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(AAEQ) </a:t>
                      </a:r>
                      <a:r>
                        <a:rPr kumimoji="0" lang="en-US" sz="16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Net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Benefit(s)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 Incremental %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45.0 ft.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Not Applicable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Not Applicable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46.0 ft.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5.897 %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11.176 %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47.0 ft.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10.492 %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35.350 %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48.0 ft.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6.130 %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2.344 %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49.0 ft.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47.061 %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6.371 %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50.0 ft.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40.619 %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- 68.590 %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53" name="Text Box 53"/>
          <p:cNvSpPr txBox="1">
            <a:spLocks noChangeArrowheads="1"/>
          </p:cNvSpPr>
          <p:nvPr/>
        </p:nvSpPr>
        <p:spPr bwMode="auto">
          <a:xfrm>
            <a:off x="1676400" y="2057400"/>
            <a:ext cx="5486400" cy="457200"/>
          </a:xfrm>
          <a:prstGeom prst="rect">
            <a:avLst/>
          </a:prstGeom>
          <a:noFill/>
          <a:ln w="222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i="1"/>
              <a:t>Formulation\Selection of Plan Alternative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01E6-BF20-4572-9033-7D659759A8C9}" type="slidenum">
              <a:rPr lang="en-US"/>
              <a:pPr/>
              <a:t>22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827" name="Group 3"/>
          <p:cNvGraphicFramePr>
            <a:graphicFrameLocks noGrp="1"/>
          </p:cNvGraphicFramePr>
          <p:nvPr>
            <p:ph type="tbl" idx="1"/>
          </p:nvPr>
        </p:nvGraphicFramePr>
        <p:xfrm>
          <a:off x="228600" y="2667000"/>
          <a:ext cx="8686800" cy="3263583"/>
        </p:xfrm>
        <a:graphic>
          <a:graphicData uri="http://schemas.openxmlformats.org/drawingml/2006/table">
            <a:tbl>
              <a:tblPr/>
              <a:tblGrid>
                <a:gridCol w="2228850"/>
                <a:gridCol w="1536700"/>
                <a:gridCol w="2384425"/>
                <a:gridCol w="2155825"/>
                <a:gridCol w="381000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Project Reference Depth Alternative(s)  (in Feet)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Benefit-to-Cost  (B\C) 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(AAEQ)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Benefits(s)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 Incremental %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(AAEQ)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Total Costs(s)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 Incremental %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45.0 ft.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Not Applicable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Not Applicable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46.0 ft.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5.897 %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5.000 %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47.0 ft.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10.492 %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6.000 %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48.0 ft.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6.130 %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7.001 %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49.0 ft.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47.061 %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56.001 %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50.0 ft.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(MLLW)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40.619 %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57.001 %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877" name="Text Box 53"/>
          <p:cNvSpPr txBox="1">
            <a:spLocks noChangeArrowheads="1"/>
          </p:cNvSpPr>
          <p:nvPr/>
        </p:nvSpPr>
        <p:spPr bwMode="auto">
          <a:xfrm>
            <a:off x="1676400" y="2057400"/>
            <a:ext cx="5486400" cy="457200"/>
          </a:xfrm>
          <a:prstGeom prst="rect">
            <a:avLst/>
          </a:prstGeom>
          <a:noFill/>
          <a:ln w="222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i="1"/>
              <a:t>Formulation\Selection of Plan Alternative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A337-88EF-4316-86C3-2D13B6DBF6A3}" type="slidenum">
              <a:rPr lang="en-US"/>
              <a:pPr/>
              <a:t>23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/>
              <a:t>Basic Steps of the Evaluation Process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900"/>
          </a:p>
          <a:p>
            <a:pPr lvl="1">
              <a:lnSpc>
                <a:spcPct val="90000"/>
              </a:lnSpc>
            </a:pPr>
            <a:r>
              <a:rPr lang="en-US" i="1"/>
              <a:t>As Presented by the </a:t>
            </a:r>
            <a:r>
              <a:rPr lang="en-US" i="1">
                <a:solidFill>
                  <a:schemeClr val="accent1"/>
                </a:solidFill>
              </a:rPr>
              <a:t>Principals and Guidelines 	(P&amp;G)</a:t>
            </a:r>
          </a:p>
          <a:p>
            <a:pPr lvl="1">
              <a:lnSpc>
                <a:spcPct val="90000"/>
              </a:lnSpc>
            </a:pPr>
            <a:endParaRPr lang="en-US" sz="900" i="1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i="1"/>
              <a:t>As Presented by the </a:t>
            </a:r>
            <a:r>
              <a:rPr lang="en-US" i="1">
                <a:solidFill>
                  <a:schemeClr val="accent1"/>
                </a:solidFill>
              </a:rPr>
              <a:t>NED Procedures Deep-	Draft  Manual</a:t>
            </a:r>
            <a:r>
              <a:rPr lang="en-US" i="1"/>
              <a:t>					 	(IWR Report 91-R-13; November 1991)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z="2000" i="1" u="sng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100" i="1">
                <a:solidFill>
                  <a:srgbClr val="FF0000"/>
                </a:solidFill>
              </a:rPr>
              <a:t>Process is Not Characteristically Comprised of Rigid or “Discreet” Requirements in Terms of a Detailed Model, Structure, or Order of Process for Analysis………</a:t>
            </a:r>
            <a:r>
              <a:rPr lang="en-US" sz="2100" i="1"/>
              <a:t>	  </a:t>
            </a:r>
          </a:p>
          <a:p>
            <a:pPr lvl="1">
              <a:lnSpc>
                <a:spcPct val="90000"/>
              </a:lnSpc>
            </a:pPr>
            <a:endParaRPr lang="en-US" sz="21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4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F69F-CC33-441A-9D8D-AC17F23337D3}" type="slidenum">
              <a:rPr lang="en-US"/>
              <a:pPr/>
              <a:t>24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048000" y="2514600"/>
            <a:ext cx="19812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Determine the Economic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 Study Area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33400" y="3276600"/>
            <a:ext cx="20574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Identify Commodity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Types, Volumes, &amp; Flows</a:t>
            </a:r>
            <a:endParaRPr lang="en-US" sz="1400" b="1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685800" y="4038600"/>
            <a:ext cx="17526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Project Waterborne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 Commerce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2362200" y="5562600"/>
            <a:ext cx="28956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Determine Harbor Use With and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Without Project Implementation</a:t>
            </a:r>
            <a:endParaRPr lang="en-US" sz="1600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3657600" y="6324600"/>
            <a:ext cx="1981200" cy="381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Compute NED Benefits</a:t>
            </a:r>
            <a:endParaRPr lang="en-US" sz="2400"/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5562600" y="3276600"/>
            <a:ext cx="19050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Determine Vessel Fleet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 Composition and Costs</a:t>
            </a:r>
            <a:endParaRPr lang="en-US" sz="1600"/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3657600" y="4038600"/>
            <a:ext cx="25146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Determine Current Commodity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 Movement Cost(s)</a:t>
            </a:r>
          </a:p>
        </p:txBody>
      </p: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7010400" y="4038600"/>
            <a:ext cx="19050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Determine Alternative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 Movement Cost(s)</a:t>
            </a:r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5334000" y="4800600"/>
            <a:ext cx="24384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Determine Future Commodity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 Movement Cost(s)</a:t>
            </a:r>
          </a:p>
        </p:txBody>
      </p:sp>
      <p:sp>
        <p:nvSpPr>
          <p:cNvPr id="66596" name="Rectangle 36"/>
          <p:cNvSpPr>
            <a:spLocks noChangeArrowheads="1"/>
          </p:cNvSpPr>
          <p:nvPr/>
        </p:nvSpPr>
        <p:spPr bwMode="auto">
          <a:xfrm>
            <a:off x="2743200" y="25146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 i="1">
                <a:solidFill>
                  <a:srgbClr val="FF0000"/>
                </a:solidFill>
              </a:rPr>
              <a:t>1</a:t>
            </a:r>
            <a:endParaRPr lang="en-US" sz="2400"/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228600" y="32766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</a:rPr>
              <a:t>2</a:t>
            </a:r>
            <a:endParaRPr lang="en-US" sz="2400"/>
          </a:p>
        </p:txBody>
      </p:sp>
      <p:sp>
        <p:nvSpPr>
          <p:cNvPr id="66599" name="Rectangle 39"/>
          <p:cNvSpPr>
            <a:spLocks noChangeArrowheads="1"/>
          </p:cNvSpPr>
          <p:nvPr/>
        </p:nvSpPr>
        <p:spPr bwMode="auto">
          <a:xfrm>
            <a:off x="5257800" y="32766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</a:rPr>
              <a:t>4</a:t>
            </a:r>
            <a:endParaRPr lang="en-US" sz="2400"/>
          </a:p>
        </p:txBody>
      </p:sp>
      <p:sp>
        <p:nvSpPr>
          <p:cNvPr id="66600" name="Rectangle 40"/>
          <p:cNvSpPr>
            <a:spLocks noChangeArrowheads="1"/>
          </p:cNvSpPr>
          <p:nvPr/>
        </p:nvSpPr>
        <p:spPr bwMode="auto">
          <a:xfrm>
            <a:off x="6705600" y="40386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 i="1">
                <a:solidFill>
                  <a:srgbClr val="FF0000"/>
                </a:solidFill>
              </a:rPr>
              <a:t>6</a:t>
            </a:r>
            <a:endParaRPr lang="en-US" sz="2400"/>
          </a:p>
        </p:txBody>
      </p:sp>
      <p:sp>
        <p:nvSpPr>
          <p:cNvPr id="66601" name="Rectangle 41"/>
          <p:cNvSpPr>
            <a:spLocks noChangeArrowheads="1"/>
          </p:cNvSpPr>
          <p:nvPr/>
        </p:nvSpPr>
        <p:spPr bwMode="auto">
          <a:xfrm>
            <a:off x="3352800" y="40386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 i="1">
                <a:solidFill>
                  <a:srgbClr val="FF0000"/>
                </a:solidFill>
              </a:rPr>
              <a:t>5</a:t>
            </a:r>
            <a:endParaRPr lang="en-US" sz="2400"/>
          </a:p>
        </p:txBody>
      </p:sp>
      <p:sp>
        <p:nvSpPr>
          <p:cNvPr id="66602" name="Rectangle 42"/>
          <p:cNvSpPr>
            <a:spLocks noChangeArrowheads="1"/>
          </p:cNvSpPr>
          <p:nvPr/>
        </p:nvSpPr>
        <p:spPr bwMode="auto">
          <a:xfrm>
            <a:off x="381000" y="40386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</a:rPr>
              <a:t>3</a:t>
            </a:r>
            <a:endParaRPr lang="en-US" sz="2400"/>
          </a:p>
        </p:txBody>
      </p:sp>
      <p:sp>
        <p:nvSpPr>
          <p:cNvPr id="66603" name="Rectangle 43"/>
          <p:cNvSpPr>
            <a:spLocks noChangeArrowheads="1"/>
          </p:cNvSpPr>
          <p:nvPr/>
        </p:nvSpPr>
        <p:spPr bwMode="auto">
          <a:xfrm>
            <a:off x="5029200" y="48006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 i="1">
                <a:solidFill>
                  <a:srgbClr val="FF0000"/>
                </a:solidFill>
              </a:rPr>
              <a:t>7</a:t>
            </a:r>
            <a:endParaRPr lang="en-US" sz="2400"/>
          </a:p>
        </p:txBody>
      </p:sp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2057400" y="55626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 i="1">
                <a:solidFill>
                  <a:srgbClr val="FF0000"/>
                </a:solidFill>
              </a:rPr>
              <a:t>8</a:t>
            </a:r>
            <a:endParaRPr lang="en-US" sz="2400"/>
          </a:p>
        </p:txBody>
      </p:sp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3352800" y="6324600"/>
            <a:ext cx="3048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 i="1">
                <a:solidFill>
                  <a:srgbClr val="FF0000"/>
                </a:solidFill>
              </a:rPr>
              <a:t>9</a:t>
            </a:r>
            <a:endParaRPr lang="en-US" sz="2400"/>
          </a:p>
        </p:txBody>
      </p:sp>
      <p:sp>
        <p:nvSpPr>
          <p:cNvPr id="66606" name="Text Box 46"/>
          <p:cNvSpPr txBox="1">
            <a:spLocks noChangeArrowheads="1"/>
          </p:cNvSpPr>
          <p:nvPr/>
        </p:nvSpPr>
        <p:spPr bwMode="auto">
          <a:xfrm>
            <a:off x="381000" y="1752600"/>
            <a:ext cx="6684963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200" b="1" i="1" u="sng"/>
              <a:t>WRC’s P&amp;G 9-Step NED Evaluation Process Schematic</a:t>
            </a:r>
            <a:endParaRPr lang="en-US" sz="2200"/>
          </a:p>
        </p:txBody>
      </p:sp>
      <p:sp>
        <p:nvSpPr>
          <p:cNvPr id="66611" name="Line 51"/>
          <p:cNvSpPr>
            <a:spLocks noChangeShapeType="1"/>
          </p:cNvSpPr>
          <p:nvPr/>
        </p:nvSpPr>
        <p:spPr bwMode="auto">
          <a:xfrm>
            <a:off x="3886200" y="29718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13" name="Line 53"/>
          <p:cNvSpPr>
            <a:spLocks noChangeShapeType="1"/>
          </p:cNvSpPr>
          <p:nvPr/>
        </p:nvSpPr>
        <p:spPr bwMode="auto">
          <a:xfrm>
            <a:off x="3886200" y="3124200"/>
            <a:ext cx="259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15" name="Line 55"/>
          <p:cNvSpPr>
            <a:spLocks noChangeShapeType="1"/>
          </p:cNvSpPr>
          <p:nvPr/>
        </p:nvSpPr>
        <p:spPr bwMode="auto">
          <a:xfrm flipH="1">
            <a:off x="1447800" y="3124200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16" name="Line 56"/>
          <p:cNvSpPr>
            <a:spLocks noChangeShapeType="1"/>
          </p:cNvSpPr>
          <p:nvPr/>
        </p:nvSpPr>
        <p:spPr bwMode="auto">
          <a:xfrm>
            <a:off x="1447800" y="3124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18" name="Line 58"/>
          <p:cNvSpPr>
            <a:spLocks noChangeShapeType="1"/>
          </p:cNvSpPr>
          <p:nvPr/>
        </p:nvSpPr>
        <p:spPr bwMode="auto">
          <a:xfrm>
            <a:off x="6477000" y="3124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1" name="Line 61"/>
          <p:cNvSpPr>
            <a:spLocks noChangeShapeType="1"/>
          </p:cNvSpPr>
          <p:nvPr/>
        </p:nvSpPr>
        <p:spPr bwMode="auto">
          <a:xfrm>
            <a:off x="7924800" y="35052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3" name="Line 63"/>
          <p:cNvSpPr>
            <a:spLocks noChangeShapeType="1"/>
          </p:cNvSpPr>
          <p:nvPr/>
        </p:nvSpPr>
        <p:spPr bwMode="auto">
          <a:xfrm>
            <a:off x="4724400" y="35052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4" name="Line 64"/>
          <p:cNvSpPr>
            <a:spLocks noChangeShapeType="1"/>
          </p:cNvSpPr>
          <p:nvPr/>
        </p:nvSpPr>
        <p:spPr bwMode="auto">
          <a:xfrm>
            <a:off x="1447800" y="3733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5" name="Line 65"/>
          <p:cNvSpPr>
            <a:spLocks noChangeShapeType="1"/>
          </p:cNvSpPr>
          <p:nvPr/>
        </p:nvSpPr>
        <p:spPr bwMode="auto">
          <a:xfrm>
            <a:off x="1447800" y="44958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6" name="Line 66"/>
          <p:cNvSpPr>
            <a:spLocks noChangeShapeType="1"/>
          </p:cNvSpPr>
          <p:nvPr/>
        </p:nvSpPr>
        <p:spPr bwMode="auto">
          <a:xfrm>
            <a:off x="1447800" y="5791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7" name="Line 67"/>
          <p:cNvSpPr>
            <a:spLocks noChangeShapeType="1"/>
          </p:cNvSpPr>
          <p:nvPr/>
        </p:nvSpPr>
        <p:spPr bwMode="auto">
          <a:xfrm>
            <a:off x="4724400" y="44958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8" name="Line 68"/>
          <p:cNvSpPr>
            <a:spLocks noChangeShapeType="1"/>
          </p:cNvSpPr>
          <p:nvPr/>
        </p:nvSpPr>
        <p:spPr bwMode="auto">
          <a:xfrm>
            <a:off x="4724400" y="50292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9" name="Line 69"/>
          <p:cNvSpPr>
            <a:spLocks noChangeShapeType="1"/>
          </p:cNvSpPr>
          <p:nvPr/>
        </p:nvSpPr>
        <p:spPr bwMode="auto">
          <a:xfrm>
            <a:off x="4724400" y="35052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1" name="Line 71"/>
          <p:cNvSpPr>
            <a:spLocks noChangeShapeType="1"/>
          </p:cNvSpPr>
          <p:nvPr/>
        </p:nvSpPr>
        <p:spPr bwMode="auto">
          <a:xfrm>
            <a:off x="7467600" y="35052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2" name="Line 72"/>
          <p:cNvSpPr>
            <a:spLocks noChangeShapeType="1"/>
          </p:cNvSpPr>
          <p:nvPr/>
        </p:nvSpPr>
        <p:spPr bwMode="auto">
          <a:xfrm>
            <a:off x="7772400" y="50292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3" name="Line 73"/>
          <p:cNvSpPr>
            <a:spLocks noChangeShapeType="1"/>
          </p:cNvSpPr>
          <p:nvPr/>
        </p:nvSpPr>
        <p:spPr bwMode="auto">
          <a:xfrm>
            <a:off x="7924800" y="44958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5" name="Line 75"/>
          <p:cNvSpPr>
            <a:spLocks noChangeShapeType="1"/>
          </p:cNvSpPr>
          <p:nvPr/>
        </p:nvSpPr>
        <p:spPr bwMode="auto">
          <a:xfrm>
            <a:off x="5257800" y="57912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6" name="Line 76"/>
          <p:cNvSpPr>
            <a:spLocks noChangeShapeType="1"/>
          </p:cNvSpPr>
          <p:nvPr/>
        </p:nvSpPr>
        <p:spPr bwMode="auto">
          <a:xfrm>
            <a:off x="6400800" y="52578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7" name="Line 77"/>
          <p:cNvSpPr>
            <a:spLocks noChangeShapeType="1"/>
          </p:cNvSpPr>
          <p:nvPr/>
        </p:nvSpPr>
        <p:spPr bwMode="auto">
          <a:xfrm>
            <a:off x="3657600" y="60198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8" name="Line 78"/>
          <p:cNvSpPr>
            <a:spLocks noChangeShapeType="1"/>
          </p:cNvSpPr>
          <p:nvPr/>
        </p:nvSpPr>
        <p:spPr bwMode="auto">
          <a:xfrm>
            <a:off x="4495800" y="6172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9" name="Line 79"/>
          <p:cNvSpPr>
            <a:spLocks noChangeShapeType="1"/>
          </p:cNvSpPr>
          <p:nvPr/>
        </p:nvSpPr>
        <p:spPr bwMode="auto">
          <a:xfrm>
            <a:off x="3657600" y="61722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50B-B4CD-46A7-89BA-68922BAFD8A0}" type="slidenum">
              <a:rPr lang="en-US"/>
              <a:pPr/>
              <a:t>25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33400" y="4038600"/>
            <a:ext cx="19812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Determine the Economic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 Study Area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533400" y="3276600"/>
            <a:ext cx="20574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Identify Commodity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Types, Volumes, &amp; Flows</a:t>
            </a:r>
            <a:endParaRPr lang="en-US" sz="1400" b="1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685800" y="4724400"/>
            <a:ext cx="17526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Project Waterborne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 Commerce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362200" y="5562600"/>
            <a:ext cx="28956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Determine Harbor Use With and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Without Project Implementation</a:t>
            </a:r>
            <a:endParaRPr lang="en-US" sz="1600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3657600" y="6324600"/>
            <a:ext cx="1981200" cy="381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Compute NED Benefits</a:t>
            </a:r>
            <a:endParaRPr lang="en-US" sz="2400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2971800" y="2514600"/>
            <a:ext cx="19050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Determine Vessel Fleet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 Composition and Costs</a:t>
            </a:r>
            <a:endParaRPr lang="en-US" sz="1600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5181600" y="3276600"/>
            <a:ext cx="25146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Determine Current Commodity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 Movement Cost(s)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5562600" y="4038600"/>
            <a:ext cx="19050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Determine Alternative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 Movement Cost(s)</a:t>
            </a: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5334000" y="4800600"/>
            <a:ext cx="2438400" cy="457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Determine Future Commodity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 Movement Cost(s)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228600" y="40386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 i="1">
                <a:solidFill>
                  <a:srgbClr val="FF0000"/>
                </a:solidFill>
              </a:rPr>
              <a:t>1</a:t>
            </a:r>
            <a:endParaRPr lang="en-US" sz="2400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228600" y="32766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</a:rPr>
              <a:t>2</a:t>
            </a:r>
            <a:endParaRPr lang="en-US" sz="2400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2667000" y="25146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</a:rPr>
              <a:t>4</a:t>
            </a:r>
            <a:endParaRPr lang="en-US" sz="2400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5257800" y="40386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 i="1">
                <a:solidFill>
                  <a:srgbClr val="FF0000"/>
                </a:solidFill>
              </a:rPr>
              <a:t>6</a:t>
            </a:r>
            <a:endParaRPr lang="en-US" sz="2400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4876800" y="32766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 i="1">
                <a:solidFill>
                  <a:srgbClr val="FF0000"/>
                </a:solidFill>
              </a:rPr>
              <a:t>5</a:t>
            </a:r>
            <a:endParaRPr lang="en-US" sz="2400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381000" y="47244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</a:rPr>
              <a:t>3</a:t>
            </a:r>
            <a:endParaRPr lang="en-US" sz="2400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5029200" y="48006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 i="1">
                <a:solidFill>
                  <a:srgbClr val="FF0000"/>
                </a:solidFill>
              </a:rPr>
              <a:t>7</a:t>
            </a:r>
            <a:endParaRPr lang="en-US" sz="2400"/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2057400" y="5562600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 i="1">
                <a:solidFill>
                  <a:srgbClr val="FF0000"/>
                </a:solidFill>
              </a:rPr>
              <a:t>8</a:t>
            </a:r>
            <a:endParaRPr lang="en-US" sz="2400"/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3352800" y="6324600"/>
            <a:ext cx="3048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b="1" i="1">
                <a:solidFill>
                  <a:srgbClr val="FF0000"/>
                </a:solidFill>
              </a:rPr>
              <a:t>9</a:t>
            </a:r>
            <a:endParaRPr lang="en-US" sz="2400"/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0" y="1752600"/>
            <a:ext cx="8918575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200" b="1" i="1" u="sng"/>
              <a:t>NED Procedures Deep-Draft Navigation Manual 9 Step Evaluation Process</a:t>
            </a:r>
            <a:endParaRPr lang="en-US" sz="2200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3886200" y="29718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>
            <a:off x="3886200" y="3124200"/>
            <a:ext cx="259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 flipH="1">
            <a:off x="1447800" y="3124200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>
            <a:off x="1447800" y="3124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>
            <a:off x="6477000" y="3124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Line 28"/>
          <p:cNvSpPr>
            <a:spLocks noChangeShapeType="1"/>
          </p:cNvSpPr>
          <p:nvPr/>
        </p:nvSpPr>
        <p:spPr bwMode="auto">
          <a:xfrm>
            <a:off x="6477000" y="3733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>
            <a:off x="1447800" y="3733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Line 30"/>
          <p:cNvSpPr>
            <a:spLocks noChangeShapeType="1"/>
          </p:cNvSpPr>
          <p:nvPr/>
        </p:nvSpPr>
        <p:spPr bwMode="auto">
          <a:xfrm>
            <a:off x="1447800" y="4495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3" name="Line 31"/>
          <p:cNvSpPr>
            <a:spLocks noChangeShapeType="1"/>
          </p:cNvSpPr>
          <p:nvPr/>
        </p:nvSpPr>
        <p:spPr bwMode="auto">
          <a:xfrm>
            <a:off x="1447800" y="5791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8" name="Line 36"/>
          <p:cNvSpPr>
            <a:spLocks noChangeShapeType="1"/>
          </p:cNvSpPr>
          <p:nvPr/>
        </p:nvSpPr>
        <p:spPr bwMode="auto">
          <a:xfrm>
            <a:off x="5257800" y="58674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9" name="Line 37"/>
          <p:cNvSpPr>
            <a:spLocks noChangeShapeType="1"/>
          </p:cNvSpPr>
          <p:nvPr/>
        </p:nvSpPr>
        <p:spPr bwMode="auto">
          <a:xfrm>
            <a:off x="6477000" y="4495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0" name="Line 38"/>
          <p:cNvSpPr>
            <a:spLocks noChangeShapeType="1"/>
          </p:cNvSpPr>
          <p:nvPr/>
        </p:nvSpPr>
        <p:spPr bwMode="auto">
          <a:xfrm>
            <a:off x="5257800" y="57150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1" name="Line 39"/>
          <p:cNvSpPr>
            <a:spLocks noChangeShapeType="1"/>
          </p:cNvSpPr>
          <p:nvPr/>
        </p:nvSpPr>
        <p:spPr bwMode="auto">
          <a:xfrm>
            <a:off x="6477000" y="5257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2" name="Line 40"/>
          <p:cNvSpPr>
            <a:spLocks noChangeShapeType="1"/>
          </p:cNvSpPr>
          <p:nvPr/>
        </p:nvSpPr>
        <p:spPr bwMode="auto">
          <a:xfrm>
            <a:off x="3657600" y="60198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>
            <a:off x="4495800" y="6172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4" name="Line 42"/>
          <p:cNvSpPr>
            <a:spLocks noChangeShapeType="1"/>
          </p:cNvSpPr>
          <p:nvPr/>
        </p:nvSpPr>
        <p:spPr bwMode="auto">
          <a:xfrm>
            <a:off x="3657600" y="61722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5" name="Line 43"/>
          <p:cNvSpPr>
            <a:spLocks noChangeShapeType="1"/>
          </p:cNvSpPr>
          <p:nvPr/>
        </p:nvSpPr>
        <p:spPr bwMode="auto">
          <a:xfrm>
            <a:off x="1447800" y="5181600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9" name="Oval 47"/>
          <p:cNvSpPr>
            <a:spLocks noChangeArrowheads="1"/>
          </p:cNvSpPr>
          <p:nvPr/>
        </p:nvSpPr>
        <p:spPr bwMode="auto">
          <a:xfrm>
            <a:off x="6781800" y="5562600"/>
            <a:ext cx="2209800" cy="609600"/>
          </a:xfrm>
          <a:prstGeom prst="ellipse">
            <a:avLst/>
          </a:prstGeom>
          <a:solidFill>
            <a:schemeClr val="tx2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1" u="sng">
                <a:solidFill>
                  <a:srgbClr val="FF0000"/>
                </a:solidFill>
              </a:rPr>
              <a:t>NED Multi-Port Analysis</a:t>
            </a:r>
            <a:endParaRPr lang="en-US" sz="2400"/>
          </a:p>
        </p:txBody>
      </p:sp>
      <p:sp>
        <p:nvSpPr>
          <p:cNvPr id="79922" name="Oval 50"/>
          <p:cNvSpPr>
            <a:spLocks noChangeArrowheads="1"/>
          </p:cNvSpPr>
          <p:nvPr/>
        </p:nvSpPr>
        <p:spPr bwMode="auto">
          <a:xfrm>
            <a:off x="9601200" y="3276600"/>
            <a:ext cx="1981200" cy="38100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23" name="Oval 51"/>
          <p:cNvSpPr>
            <a:spLocks noChangeArrowheads="1"/>
          </p:cNvSpPr>
          <p:nvPr/>
        </p:nvSpPr>
        <p:spPr bwMode="auto">
          <a:xfrm>
            <a:off x="9601200" y="3581400"/>
            <a:ext cx="1981200" cy="38100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24" name="Oval 52"/>
          <p:cNvSpPr>
            <a:spLocks noChangeArrowheads="1"/>
          </p:cNvSpPr>
          <p:nvPr/>
        </p:nvSpPr>
        <p:spPr bwMode="auto">
          <a:xfrm>
            <a:off x="9601200" y="3886200"/>
            <a:ext cx="1981200" cy="38100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28" name="Oval 56"/>
          <p:cNvSpPr>
            <a:spLocks noChangeArrowheads="1"/>
          </p:cNvSpPr>
          <p:nvPr/>
        </p:nvSpPr>
        <p:spPr bwMode="auto">
          <a:xfrm>
            <a:off x="9601200" y="4191000"/>
            <a:ext cx="1981200" cy="38100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29" name="Oval 57"/>
          <p:cNvSpPr>
            <a:spLocks noChangeArrowheads="1"/>
          </p:cNvSpPr>
          <p:nvPr/>
        </p:nvSpPr>
        <p:spPr bwMode="auto">
          <a:xfrm>
            <a:off x="9601200" y="4495800"/>
            <a:ext cx="1981200" cy="38100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0" name="Oval 58"/>
          <p:cNvSpPr>
            <a:spLocks noChangeArrowheads="1"/>
          </p:cNvSpPr>
          <p:nvPr/>
        </p:nvSpPr>
        <p:spPr bwMode="auto">
          <a:xfrm>
            <a:off x="9601200" y="4800600"/>
            <a:ext cx="1981200" cy="38100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4" name="AutoShape 62"/>
          <p:cNvSpPr>
            <a:spLocks noChangeArrowheads="1"/>
          </p:cNvSpPr>
          <p:nvPr/>
        </p:nvSpPr>
        <p:spPr bwMode="auto">
          <a:xfrm>
            <a:off x="2667000" y="3429000"/>
            <a:ext cx="733425" cy="381000"/>
          </a:xfrm>
          <a:prstGeom prst="curvedRightArrow">
            <a:avLst>
              <a:gd name="adj1" fmla="val 20000"/>
              <a:gd name="adj2" fmla="val 40000"/>
              <a:gd name="adj3" fmla="val 61252"/>
            </a:avLst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5" name="AutoShape 63"/>
          <p:cNvSpPr>
            <a:spLocks noChangeArrowheads="1"/>
          </p:cNvSpPr>
          <p:nvPr/>
        </p:nvSpPr>
        <p:spPr bwMode="auto">
          <a:xfrm>
            <a:off x="4038600" y="3657600"/>
            <a:ext cx="733425" cy="381000"/>
          </a:xfrm>
          <a:prstGeom prst="curvedLeftArrow">
            <a:avLst>
              <a:gd name="adj1" fmla="val 20000"/>
              <a:gd name="adj2" fmla="val 40000"/>
              <a:gd name="adj3" fmla="val 64167"/>
            </a:avLst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6" name="AutoShape 64"/>
          <p:cNvSpPr>
            <a:spLocks noChangeArrowheads="1"/>
          </p:cNvSpPr>
          <p:nvPr/>
        </p:nvSpPr>
        <p:spPr bwMode="auto">
          <a:xfrm>
            <a:off x="2667000" y="3962400"/>
            <a:ext cx="733425" cy="381000"/>
          </a:xfrm>
          <a:prstGeom prst="curvedRightArrow">
            <a:avLst>
              <a:gd name="adj1" fmla="val 20000"/>
              <a:gd name="adj2" fmla="val 40000"/>
              <a:gd name="adj3" fmla="val 61252"/>
            </a:avLst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7" name="AutoShape 65"/>
          <p:cNvSpPr>
            <a:spLocks noChangeArrowheads="1"/>
          </p:cNvSpPr>
          <p:nvPr/>
        </p:nvSpPr>
        <p:spPr bwMode="auto">
          <a:xfrm>
            <a:off x="4038600" y="4191000"/>
            <a:ext cx="733425" cy="381000"/>
          </a:xfrm>
          <a:prstGeom prst="curvedLeftArrow">
            <a:avLst>
              <a:gd name="adj1" fmla="val 20000"/>
              <a:gd name="adj2" fmla="val 40000"/>
              <a:gd name="adj3" fmla="val 64167"/>
            </a:avLst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8" name="AutoShape 66"/>
          <p:cNvSpPr>
            <a:spLocks noChangeArrowheads="1"/>
          </p:cNvSpPr>
          <p:nvPr/>
        </p:nvSpPr>
        <p:spPr bwMode="auto">
          <a:xfrm>
            <a:off x="2667000" y="4495800"/>
            <a:ext cx="733425" cy="381000"/>
          </a:xfrm>
          <a:prstGeom prst="curvedRightArrow">
            <a:avLst>
              <a:gd name="adj1" fmla="val 20000"/>
              <a:gd name="adj2" fmla="val 40000"/>
              <a:gd name="adj3" fmla="val 61252"/>
            </a:avLst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9" name="AutoShape 67"/>
          <p:cNvSpPr>
            <a:spLocks noChangeArrowheads="1"/>
          </p:cNvSpPr>
          <p:nvPr/>
        </p:nvSpPr>
        <p:spPr bwMode="auto">
          <a:xfrm>
            <a:off x="4038600" y="4724400"/>
            <a:ext cx="733425" cy="381000"/>
          </a:xfrm>
          <a:prstGeom prst="curvedLeftArrow">
            <a:avLst>
              <a:gd name="adj1" fmla="val 20000"/>
              <a:gd name="adj2" fmla="val 40000"/>
              <a:gd name="adj3" fmla="val 64167"/>
            </a:avLst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41" name="AutoShape 69"/>
          <p:cNvSpPr>
            <a:spLocks noChangeArrowheads="1"/>
          </p:cNvSpPr>
          <p:nvPr/>
        </p:nvSpPr>
        <p:spPr bwMode="auto">
          <a:xfrm>
            <a:off x="3581400" y="3352800"/>
            <a:ext cx="381000" cy="733425"/>
          </a:xfrm>
          <a:prstGeom prst="curvedDownArrow">
            <a:avLst>
              <a:gd name="adj1" fmla="val 20000"/>
              <a:gd name="adj2" fmla="val 40000"/>
              <a:gd name="adj3" fmla="val 64167"/>
            </a:avLst>
          </a:prstGeom>
          <a:solidFill>
            <a:schemeClr val="accent1"/>
          </a:solidFill>
          <a:ln w="22225">
            <a:solidFill>
              <a:srgbClr val="00CC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42" name="AutoShape 70"/>
          <p:cNvSpPr>
            <a:spLocks noChangeArrowheads="1"/>
          </p:cNvSpPr>
          <p:nvPr/>
        </p:nvSpPr>
        <p:spPr bwMode="auto">
          <a:xfrm rot="-10885807">
            <a:off x="3505200" y="4419600"/>
            <a:ext cx="381000" cy="733425"/>
          </a:xfrm>
          <a:prstGeom prst="curvedDownArrow">
            <a:avLst>
              <a:gd name="adj1" fmla="val 20000"/>
              <a:gd name="adj2" fmla="val 40000"/>
              <a:gd name="adj3" fmla="val 64167"/>
            </a:avLst>
          </a:prstGeom>
          <a:solidFill>
            <a:schemeClr val="accent1"/>
          </a:solidFill>
          <a:ln w="22225">
            <a:solidFill>
              <a:srgbClr val="00CC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8B59-FBC0-454F-9B2E-D25F8DC3EA4A}" type="slidenum">
              <a:rPr lang="en-US"/>
              <a:pPr/>
              <a:t>26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lvl="2"/>
            <a:r>
              <a:rPr lang="en-US" sz="3200" b="1" i="1"/>
              <a:t>Detail of the Basic 9-Step Process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078-431C-4A53-8BC7-D1CE98493E86}" type="slidenum">
              <a:rPr lang="en-US"/>
              <a:pPr/>
              <a:t>27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Vessel Fleet Service Composition Cost(s)</a:t>
            </a:r>
          </a:p>
          <a:p>
            <a:pPr>
              <a:buFontTx/>
              <a:buNone/>
            </a:pPr>
            <a:r>
              <a:rPr lang="en-US" sz="800" b="1" i="1"/>
              <a:t>	</a:t>
            </a:r>
            <a:endParaRPr lang="en-US" sz="800" i="1"/>
          </a:p>
          <a:p>
            <a:pPr lvl="1"/>
            <a:r>
              <a:rPr lang="en-US" i="1"/>
              <a:t>Historical Fleet Composition\Service Regime</a:t>
            </a:r>
          </a:p>
          <a:p>
            <a:pPr lvl="1"/>
            <a:endParaRPr lang="en-US" sz="400" i="1"/>
          </a:p>
          <a:p>
            <a:pPr lvl="1"/>
            <a:r>
              <a:rPr lang="en-US" i="1"/>
              <a:t>Existing Fleet Composition\Service Regime</a:t>
            </a:r>
          </a:p>
          <a:p>
            <a:pPr lvl="1"/>
            <a:endParaRPr lang="en-US" sz="400" i="1"/>
          </a:p>
          <a:p>
            <a:pPr lvl="1"/>
            <a:r>
              <a:rPr lang="en-US" i="1"/>
              <a:t>Future or Foreseeable Fleet Composition or 	Service Regime</a:t>
            </a:r>
            <a:endParaRPr lang="en-US" sz="400" i="1"/>
          </a:p>
          <a:p>
            <a:pPr lvl="2"/>
            <a:r>
              <a:rPr lang="en-US" sz="2600" i="1"/>
              <a:t>“</a:t>
            </a:r>
            <a:r>
              <a:rPr lang="en-US" sz="2600" i="1">
                <a:solidFill>
                  <a:schemeClr val="tx2"/>
                </a:solidFill>
              </a:rPr>
              <a:t>With</a:t>
            </a:r>
            <a:r>
              <a:rPr lang="en-US" sz="2600" i="1"/>
              <a:t>-Project”</a:t>
            </a:r>
          </a:p>
          <a:p>
            <a:pPr lvl="2"/>
            <a:r>
              <a:rPr lang="en-US" sz="2600" i="1"/>
              <a:t>“</a:t>
            </a:r>
            <a:r>
              <a:rPr lang="en-US" sz="2600" i="1">
                <a:solidFill>
                  <a:schemeClr val="tx2"/>
                </a:solidFill>
              </a:rPr>
              <a:t>Without</a:t>
            </a:r>
            <a:r>
              <a:rPr lang="en-US" sz="2600" i="1"/>
              <a:t>-Project”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0378-3163-4AD3-8D84-C69918821290}" type="slidenum">
              <a:rPr lang="en-US"/>
              <a:pPr/>
              <a:t>28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53400" cy="4648200"/>
          </a:xfrm>
        </p:spPr>
        <p:txBody>
          <a:bodyPr/>
          <a:lstStyle/>
          <a:p>
            <a:r>
              <a:rPr lang="en-US" b="1" i="1"/>
              <a:t>Identify Commodity Types, Volumes &amp; Flows</a:t>
            </a:r>
          </a:p>
          <a:p>
            <a:pPr>
              <a:buFontTx/>
              <a:buNone/>
            </a:pPr>
            <a:endParaRPr lang="en-US" sz="400" b="1" i="1"/>
          </a:p>
          <a:p>
            <a:pPr lvl="1"/>
            <a:r>
              <a:rPr lang="en-US" sz="2600" i="1"/>
              <a:t>Type of Movement</a:t>
            </a:r>
          </a:p>
          <a:p>
            <a:pPr lvl="1"/>
            <a:endParaRPr lang="en-US" sz="400" i="1"/>
          </a:p>
          <a:p>
            <a:pPr lvl="1"/>
            <a:r>
              <a:rPr lang="en-US" sz="2600" i="1"/>
              <a:t>Origins &amp; Destinations</a:t>
            </a:r>
          </a:p>
          <a:p>
            <a:pPr lvl="1"/>
            <a:endParaRPr lang="en-US" sz="400" i="1"/>
          </a:p>
          <a:p>
            <a:pPr lvl="1"/>
            <a:r>
              <a:rPr lang="en-US" sz="2600" i="1"/>
              <a:t>Trade Routes</a:t>
            </a:r>
          </a:p>
          <a:p>
            <a:pPr lvl="1"/>
            <a:endParaRPr lang="en-US" sz="400" i="1"/>
          </a:p>
          <a:p>
            <a:pPr lvl="1"/>
            <a:r>
              <a:rPr lang="en-US" sz="2600" i="1"/>
              <a:t>Number, &amp; Magnitude or Scale of Movements</a:t>
            </a:r>
          </a:p>
          <a:p>
            <a:pPr lvl="1"/>
            <a:endParaRPr lang="en-US" sz="400" i="1"/>
          </a:p>
          <a:p>
            <a:pPr lvl="1"/>
            <a:r>
              <a:rPr lang="en-US" sz="2600" i="1"/>
              <a:t>Frequency of Movements</a:t>
            </a:r>
          </a:p>
          <a:p>
            <a:pPr lvl="1"/>
            <a:endParaRPr lang="en-US" sz="400" i="1"/>
          </a:p>
          <a:p>
            <a:pPr lvl="1"/>
            <a:r>
              <a:rPr lang="en-US" sz="2600" i="1"/>
              <a:t>Volume Per Unit of Time (i.e., generally annually, or 	may be seasonally)</a:t>
            </a:r>
            <a:endParaRPr 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B1F0-7DE1-48C5-8648-CDD33082BEDF}" type="slidenum">
              <a:rPr lang="en-US"/>
              <a:pPr/>
              <a:t>29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Determine Economic Study Area</a:t>
            </a:r>
          </a:p>
          <a:p>
            <a:endParaRPr lang="en-US" sz="800"/>
          </a:p>
          <a:p>
            <a:pPr lvl="1"/>
            <a:r>
              <a:rPr lang="en-US" sz="2600" i="1"/>
              <a:t>Area Considered Tributary to Proposed Harbor 	or Waterway Improvement(s)</a:t>
            </a:r>
          </a:p>
          <a:p>
            <a:pPr lvl="1"/>
            <a:endParaRPr lang="en-US" sz="400" i="1"/>
          </a:p>
          <a:p>
            <a:pPr lvl="1"/>
            <a:r>
              <a:rPr lang="en-US" sz="2600" i="1"/>
              <a:t>Boundaries or Not Fixed or Rigid; May 		Overlap with Other Ports</a:t>
            </a:r>
          </a:p>
          <a:p>
            <a:pPr lvl="1"/>
            <a:endParaRPr lang="en-US" sz="400" i="1"/>
          </a:p>
          <a:p>
            <a:pPr lvl="1"/>
            <a:r>
              <a:rPr lang="en-US" sz="2600" i="1"/>
              <a:t>May Vary by Commodity and/or Mode of 		Transport</a:t>
            </a:r>
          </a:p>
          <a:p>
            <a:pPr lvl="1"/>
            <a:endParaRPr lang="en-US" sz="400" i="1"/>
          </a:p>
          <a:p>
            <a:pPr lvl="1"/>
            <a:r>
              <a:rPr lang="en-US" sz="2600" i="1"/>
              <a:t>May Vary Under Future/Changing Conditions</a:t>
            </a:r>
            <a:endParaRPr 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F80D-6BDC-4AE8-828F-3A942DDE605E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700405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Purpose</a:t>
            </a:r>
            <a:endParaRPr lang="en-US" i="1"/>
          </a:p>
          <a:p>
            <a:endParaRPr lang="en-US" i="1"/>
          </a:p>
          <a:p>
            <a:pPr lvl="1"/>
            <a:r>
              <a:rPr lang="en-US" i="1"/>
              <a:t>To provide an overview of the requirements and procedures for conducting deep-draft navigation economic analyses in accordance with standards and guidance as applied by the U.S. Army Corps of Engineers (USACE).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4FFB-CDF8-471E-B813-EFF019DD1FFC}" type="slidenum">
              <a:rPr lang="en-US"/>
              <a:pPr/>
              <a:t>30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Determine Current Costs of Commodity or Cargo Transport</a:t>
            </a:r>
          </a:p>
          <a:p>
            <a:endParaRPr lang="en-US" sz="500" b="1" i="1"/>
          </a:p>
          <a:p>
            <a:pPr lvl="1">
              <a:buFontTx/>
              <a:buNone/>
            </a:pPr>
            <a:r>
              <a:rPr lang="en-US" sz="2000" i="1"/>
              <a:t>  </a:t>
            </a:r>
            <a:r>
              <a:rPr lang="en-US" sz="2600" i="1">
                <a:solidFill>
                  <a:schemeClr val="tx2"/>
                </a:solidFill>
              </a:rPr>
              <a:t>(With Regard to Origin/Destination as Appropriate)</a:t>
            </a:r>
          </a:p>
          <a:p>
            <a:pPr lvl="1">
              <a:buFontTx/>
              <a:buNone/>
            </a:pPr>
            <a:endParaRPr lang="en-US" sz="500" i="1"/>
          </a:p>
          <a:p>
            <a:pPr lvl="1"/>
            <a:r>
              <a:rPr lang="en-US" sz="2600" i="1"/>
              <a:t>Ocean Transit Costs</a:t>
            </a:r>
          </a:p>
          <a:p>
            <a:pPr lvl="1"/>
            <a:endParaRPr lang="en-US" sz="400" i="1"/>
          </a:p>
          <a:p>
            <a:pPr lvl="1"/>
            <a:r>
              <a:rPr lang="en-US" sz="2600" i="1"/>
              <a:t>Handling/Transfer Costs</a:t>
            </a:r>
          </a:p>
          <a:p>
            <a:pPr lvl="1"/>
            <a:endParaRPr lang="en-US" sz="400" i="1"/>
          </a:p>
          <a:p>
            <a:pPr lvl="1"/>
            <a:r>
              <a:rPr lang="en-US" sz="2600" i="1"/>
              <a:t>Hinterland/Tributary (Landside or Inland 	Waterway) Transit Cost(s)</a:t>
            </a:r>
            <a:endParaRPr lang="en-US" sz="2600"/>
          </a:p>
          <a:p>
            <a:pPr lvl="1"/>
            <a:endParaRPr 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EE3-3E02-4FE6-AC58-9E08A7DBCC31}" type="slidenum">
              <a:rPr lang="en-US"/>
              <a:pPr/>
              <a:t>31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/>
              <a:t>Determine Alternative Movements Cost(s)</a:t>
            </a:r>
          </a:p>
          <a:p>
            <a:pPr>
              <a:lnSpc>
                <a:spcPct val="90000"/>
              </a:lnSpc>
            </a:pPr>
            <a:endParaRPr lang="en-US" sz="500" b="1" i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600" i="1">
                <a:solidFill>
                  <a:schemeClr val="tx2"/>
                </a:solidFill>
              </a:rPr>
              <a:t>        (Next Best Alternative(s); Applicable?)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50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600" i="1"/>
              <a:t>Lightering, Topping-Off, or Offshore Facilities</a:t>
            </a:r>
          </a:p>
          <a:p>
            <a:pPr lvl="1">
              <a:lnSpc>
                <a:spcPct val="90000"/>
              </a:lnSpc>
            </a:pPr>
            <a:endParaRPr lang="en-US" sz="500" i="1"/>
          </a:p>
          <a:p>
            <a:pPr lvl="1">
              <a:lnSpc>
                <a:spcPct val="90000"/>
              </a:lnSpc>
            </a:pPr>
            <a:r>
              <a:rPr lang="en-US" sz="2600" i="1"/>
              <a:t>Transhipment Facilities</a:t>
            </a:r>
          </a:p>
          <a:p>
            <a:pPr lvl="1">
              <a:lnSpc>
                <a:spcPct val="90000"/>
              </a:lnSpc>
            </a:pPr>
            <a:endParaRPr lang="en-US" sz="500" i="1"/>
          </a:p>
          <a:p>
            <a:pPr lvl="1">
              <a:lnSpc>
                <a:spcPct val="90000"/>
              </a:lnSpc>
            </a:pPr>
            <a:r>
              <a:rPr lang="en-US" sz="2600" i="1"/>
              <a:t>Pipelines</a:t>
            </a:r>
          </a:p>
          <a:p>
            <a:pPr lvl="1">
              <a:lnSpc>
                <a:spcPct val="90000"/>
              </a:lnSpc>
            </a:pPr>
            <a:endParaRPr lang="en-US" sz="500" i="1"/>
          </a:p>
          <a:p>
            <a:pPr lvl="1">
              <a:lnSpc>
                <a:spcPct val="90000"/>
              </a:lnSpc>
            </a:pPr>
            <a:r>
              <a:rPr lang="en-US" sz="2600" i="1"/>
              <a:t>Traffic/Port Facility Management</a:t>
            </a:r>
          </a:p>
          <a:p>
            <a:pPr lvl="1">
              <a:lnSpc>
                <a:spcPct val="90000"/>
              </a:lnSpc>
            </a:pPr>
            <a:endParaRPr lang="en-US" sz="500" i="1"/>
          </a:p>
          <a:p>
            <a:pPr lvl="1">
              <a:lnSpc>
                <a:spcPct val="90000"/>
              </a:lnSpc>
            </a:pPr>
            <a:r>
              <a:rPr lang="en-US" sz="2600" i="1"/>
              <a:t>Other Transport Modes</a:t>
            </a:r>
          </a:p>
          <a:p>
            <a:pPr lvl="1">
              <a:lnSpc>
                <a:spcPct val="90000"/>
              </a:lnSpc>
            </a:pPr>
            <a:endParaRPr lang="en-US" sz="500" i="1"/>
          </a:p>
          <a:p>
            <a:pPr lvl="1">
              <a:lnSpc>
                <a:spcPct val="90000"/>
              </a:lnSpc>
            </a:pPr>
            <a:r>
              <a:rPr lang="en-US" sz="2600" i="1"/>
              <a:t>Competitive Harbors</a:t>
            </a:r>
          </a:p>
          <a:p>
            <a:pPr lvl="1">
              <a:lnSpc>
                <a:spcPct val="90000"/>
              </a:lnSpc>
            </a:pPr>
            <a:endParaRPr lang="en-US" sz="500" i="1"/>
          </a:p>
          <a:p>
            <a:pPr lvl="1">
              <a:lnSpc>
                <a:spcPct val="90000"/>
              </a:lnSpc>
            </a:pPr>
            <a:r>
              <a:rPr lang="en-US" sz="2600" i="1"/>
              <a:t>Other?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76E7-3DC7-4841-B09E-71E966E4567A}" type="slidenum">
              <a:rPr lang="en-US"/>
              <a:pPr/>
              <a:t>32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/>
              <a:t>Determine Fleet Service Composition &amp; Cost(s)</a:t>
            </a:r>
          </a:p>
          <a:p>
            <a:pPr>
              <a:lnSpc>
                <a:spcPct val="90000"/>
              </a:lnSpc>
            </a:pPr>
            <a:endParaRPr lang="en-US" sz="400"/>
          </a:p>
          <a:p>
            <a:pPr lvl="1">
              <a:lnSpc>
                <a:spcPct val="90000"/>
              </a:lnSpc>
            </a:pPr>
            <a:r>
              <a:rPr lang="en-US" i="1">
                <a:solidFill>
                  <a:schemeClr val="tx2"/>
                </a:solidFill>
              </a:rPr>
              <a:t>Existing Fleet or Vessel Service</a:t>
            </a:r>
          </a:p>
          <a:p>
            <a:pPr lvl="1">
              <a:lnSpc>
                <a:spcPct val="90000"/>
              </a:lnSpc>
            </a:pPr>
            <a:endParaRPr lang="en-US" sz="400" i="1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2">
              <a:lnSpc>
                <a:spcPct val="90000"/>
              </a:lnSpc>
            </a:pPr>
            <a:r>
              <a:rPr lang="en-US" sz="2600" i="1"/>
              <a:t>Type (Bulk,Tanker, Containerized Carrier, etc.)</a:t>
            </a:r>
          </a:p>
          <a:p>
            <a:pPr lvl="2">
              <a:lnSpc>
                <a:spcPct val="90000"/>
              </a:lnSpc>
            </a:pPr>
            <a:endParaRPr lang="en-US" sz="400" i="1"/>
          </a:p>
          <a:p>
            <a:pPr lvl="2">
              <a:lnSpc>
                <a:spcPct val="90000"/>
              </a:lnSpc>
            </a:pPr>
            <a:r>
              <a:rPr lang="en-US" sz="2600" i="1"/>
              <a:t>Vessel Physical Characteristics (Size or Class, etc.)</a:t>
            </a:r>
          </a:p>
          <a:p>
            <a:pPr lvl="2">
              <a:lnSpc>
                <a:spcPct val="90000"/>
              </a:lnSpc>
            </a:pPr>
            <a:endParaRPr lang="en-US" sz="400" i="1"/>
          </a:p>
          <a:p>
            <a:pPr lvl="2">
              <a:lnSpc>
                <a:spcPct val="90000"/>
              </a:lnSpc>
            </a:pPr>
            <a:r>
              <a:rPr lang="en-US" sz="2600" i="1"/>
              <a:t>Trade Routes</a:t>
            </a:r>
          </a:p>
          <a:p>
            <a:pPr lvl="2">
              <a:lnSpc>
                <a:spcPct val="90000"/>
              </a:lnSpc>
            </a:pPr>
            <a:endParaRPr lang="en-US" sz="400" i="1"/>
          </a:p>
          <a:p>
            <a:pPr lvl="2">
              <a:lnSpc>
                <a:spcPct val="90000"/>
              </a:lnSpc>
            </a:pPr>
            <a:r>
              <a:rPr lang="en-US" sz="2600" i="1"/>
              <a:t>Commodities or Cargo Handled</a:t>
            </a:r>
          </a:p>
          <a:p>
            <a:pPr lvl="2">
              <a:lnSpc>
                <a:spcPct val="90000"/>
              </a:lnSpc>
            </a:pPr>
            <a:endParaRPr lang="en-US" sz="500" i="1"/>
          </a:p>
          <a:p>
            <a:pPr lvl="2">
              <a:lnSpc>
                <a:spcPct val="90000"/>
              </a:lnSpc>
            </a:pPr>
            <a:r>
              <a:rPr lang="en-US" sz="2600" i="1"/>
              <a:t>Operating Practice(s)</a:t>
            </a:r>
          </a:p>
          <a:p>
            <a:pPr lvl="2">
              <a:lnSpc>
                <a:spcPct val="90000"/>
              </a:lnSpc>
            </a:pPr>
            <a:endParaRPr lang="en-US" sz="500" i="1"/>
          </a:p>
          <a:p>
            <a:pPr lvl="2">
              <a:lnSpc>
                <a:spcPct val="90000"/>
              </a:lnSpc>
            </a:pPr>
            <a:r>
              <a:rPr lang="en-US" sz="2600" i="1"/>
              <a:t>Operating Cost(s)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0169-72A5-41A6-92D7-F7FCE57580E8}" type="slidenum">
              <a:rPr lang="en-US"/>
              <a:pPr/>
              <a:t>33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534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/>
              <a:t>Project Waterborne Commerce</a:t>
            </a:r>
          </a:p>
          <a:p>
            <a:pPr>
              <a:lnSpc>
                <a:spcPct val="90000"/>
              </a:lnSpc>
            </a:pPr>
            <a:endParaRPr lang="en-US" sz="900" b="1" i="1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600" i="1"/>
              <a:t>World Forecasts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</a:pPr>
            <a:r>
              <a:rPr lang="en-US" sz="2600" i="1"/>
              <a:t>National Forecasts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</a:pPr>
            <a:r>
              <a:rPr lang="en-US" sz="2600" i="1"/>
              <a:t>Trade Route Forecasts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</a:pPr>
            <a:r>
              <a:rPr lang="en-US" sz="2600" i="1"/>
              <a:t>Regional Forecasts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</a:pPr>
            <a:r>
              <a:rPr lang="en-US" sz="2600" i="1"/>
              <a:t>Port-Specific Forecasts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</a:pPr>
            <a:r>
              <a:rPr lang="en-US" sz="2600" i="1"/>
              <a:t>Facility-Specific Forecasts</a:t>
            </a:r>
          </a:p>
          <a:p>
            <a:pPr lvl="2">
              <a:lnSpc>
                <a:spcPct val="90000"/>
              </a:lnSpc>
            </a:pPr>
            <a:r>
              <a:rPr lang="en-US" i="1">
                <a:solidFill>
                  <a:schemeClr val="tx2"/>
                </a:solidFill>
              </a:rPr>
              <a:t>Relative to Commodity\Cargo &amp; Fleet Service Regime (Forecasts)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2308-E249-4818-A59F-C0CF733A499F}" type="slidenum">
              <a:rPr lang="en-US"/>
              <a:pPr/>
              <a:t>34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r>
              <a:rPr lang="en-US" sz="3000" b="1" i="1"/>
              <a:t>Determine Future Commodity Movement Cost(s)</a:t>
            </a:r>
          </a:p>
          <a:p>
            <a:endParaRPr lang="en-US" sz="400"/>
          </a:p>
          <a:p>
            <a:pPr>
              <a:buFontTx/>
              <a:buNone/>
            </a:pPr>
            <a:r>
              <a:rPr lang="en-US" sz="2800"/>
              <a:t>		</a:t>
            </a:r>
            <a:r>
              <a:rPr lang="en-US" sz="2600" i="1"/>
              <a:t>Relative to </a:t>
            </a:r>
            <a:r>
              <a:rPr lang="en-US" sz="2600" i="1">
                <a:solidFill>
                  <a:schemeClr val="accent1"/>
                </a:solidFill>
              </a:rPr>
              <a:t>Foreseeable</a:t>
            </a:r>
            <a:r>
              <a:rPr lang="en-US" sz="2600" i="1"/>
              <a:t> &amp; </a:t>
            </a:r>
            <a:r>
              <a:rPr lang="en-US" sz="2600" i="1">
                <a:solidFill>
                  <a:schemeClr val="accent1"/>
                </a:solidFill>
              </a:rPr>
              <a:t>Probable</a:t>
            </a:r>
            <a:r>
              <a:rPr lang="en-US" sz="2600" i="1"/>
              <a:t> 		  	  Changes In:</a:t>
            </a:r>
          </a:p>
          <a:p>
            <a:endParaRPr lang="en-US" sz="400"/>
          </a:p>
          <a:p>
            <a:pPr lvl="1"/>
            <a:r>
              <a:rPr lang="en-US" sz="2600" i="1"/>
              <a:t>Fleet Service and/or Composition</a:t>
            </a:r>
          </a:p>
          <a:p>
            <a:pPr lvl="1"/>
            <a:endParaRPr lang="en-US" sz="400" i="1"/>
          </a:p>
          <a:p>
            <a:pPr lvl="1"/>
            <a:r>
              <a:rPr lang="en-US" sz="2600" i="1"/>
              <a:t>Port Logistics (Delays, Throughput Process, etc.)</a:t>
            </a:r>
          </a:p>
          <a:p>
            <a:pPr lvl="1"/>
            <a:endParaRPr lang="en-US" sz="400" i="1"/>
          </a:p>
          <a:p>
            <a:pPr lvl="1"/>
            <a:r>
              <a:rPr lang="en-US" sz="2600" i="1"/>
              <a:t>Port Throughput Capacity (Undertaken Relative to Time &amp; Resources)</a:t>
            </a:r>
          </a:p>
          <a:p>
            <a:pPr lvl="1"/>
            <a:endParaRPr 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D2FB-19ED-4671-9559-F3B919CA9091}" type="slidenum">
              <a:rPr lang="en-US"/>
              <a:pPr/>
              <a:t>35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92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/>
              <a:t>Determine Harbor or Waterway System Use Under “</a:t>
            </a:r>
            <a:r>
              <a:rPr lang="en-US" b="1" i="1">
                <a:solidFill>
                  <a:schemeClr val="accent1"/>
                </a:solidFill>
              </a:rPr>
              <a:t>With</a:t>
            </a:r>
            <a:r>
              <a:rPr lang="en-US" b="1" i="1"/>
              <a:t>” &amp;\vs. “</a:t>
            </a:r>
            <a:r>
              <a:rPr lang="en-US" b="1" i="1">
                <a:solidFill>
                  <a:schemeClr val="accent1"/>
                </a:solidFill>
              </a:rPr>
              <a:t>Without</a:t>
            </a:r>
            <a:r>
              <a:rPr lang="en-US" b="1" i="1"/>
              <a:t>-Project” Conditions</a:t>
            </a:r>
          </a:p>
          <a:p>
            <a:pPr>
              <a:lnSpc>
                <a:spcPct val="90000"/>
              </a:lnSpc>
            </a:pPr>
            <a:endParaRPr lang="en-US" sz="500" b="1" i="1"/>
          </a:p>
          <a:p>
            <a:pPr lvl="1">
              <a:lnSpc>
                <a:spcPct val="90000"/>
              </a:lnSpc>
            </a:pPr>
            <a:r>
              <a:rPr lang="en-US" i="1"/>
              <a:t>Analyze Changes in Cost(s) Functions &amp; 	Demand Schedules</a:t>
            </a:r>
          </a:p>
          <a:p>
            <a:pPr lvl="1">
              <a:lnSpc>
                <a:spcPct val="90000"/>
              </a:lnSpc>
            </a:pPr>
            <a:endParaRPr lang="en-US" sz="500" i="1"/>
          </a:p>
          <a:p>
            <a:pPr lvl="1">
              <a:lnSpc>
                <a:spcPct val="90000"/>
              </a:lnSpc>
            </a:pPr>
            <a:r>
              <a:rPr lang="en-US" i="1"/>
              <a:t>Integrate </a:t>
            </a:r>
            <a:r>
              <a:rPr lang="en-US" i="1">
                <a:solidFill>
                  <a:srgbClr val="FF0000"/>
                </a:solidFill>
              </a:rPr>
              <a:t>Multi-Port Analysis</a:t>
            </a:r>
            <a:r>
              <a:rPr lang="en-US" i="1"/>
              <a:t> (as Appropriate)</a:t>
            </a:r>
          </a:p>
          <a:p>
            <a:pPr lvl="1">
              <a:lnSpc>
                <a:spcPct val="90000"/>
              </a:lnSpc>
            </a:pPr>
            <a:endParaRPr lang="en-US" sz="500" i="1"/>
          </a:p>
          <a:p>
            <a:pPr lvl="1">
              <a:lnSpc>
                <a:spcPct val="90000"/>
              </a:lnSpc>
            </a:pPr>
            <a:r>
              <a:rPr lang="en-US" i="1"/>
              <a:t>Determine or Assess </a:t>
            </a:r>
            <a:r>
              <a:rPr lang="en-US" i="1">
                <a:solidFill>
                  <a:srgbClr val="00FFFF"/>
                </a:solidFill>
              </a:rPr>
              <a:t>Uncertainty</a:t>
            </a:r>
            <a:r>
              <a:rPr lang="en-US" i="1"/>
              <a:t> or Potential 	</a:t>
            </a:r>
            <a:r>
              <a:rPr lang="en-US" i="1">
                <a:solidFill>
                  <a:srgbClr val="00FFFF"/>
                </a:solidFill>
              </a:rPr>
              <a:t>Variability</a:t>
            </a:r>
            <a:r>
              <a:rPr lang="en-US" i="1"/>
              <a:t> in Harbor Use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4726-5F42-483D-8038-0CF6B6304778}" type="slidenum">
              <a:rPr lang="en-US"/>
              <a:pPr/>
              <a:t>36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r>
              <a:rPr lang="en-US" sz="2600" b="1" i="1"/>
              <a:t>Calculate or Quantify </a:t>
            </a:r>
            <a:r>
              <a:rPr lang="en-US" sz="2600" b="1" i="1">
                <a:solidFill>
                  <a:srgbClr val="FF0000"/>
                </a:solidFill>
              </a:rPr>
              <a:t>National Economic Development (NED)</a:t>
            </a:r>
            <a:r>
              <a:rPr lang="en-US" sz="2600" b="1" i="1"/>
              <a:t> Benefits</a:t>
            </a:r>
          </a:p>
          <a:p>
            <a:endParaRPr lang="en-US" sz="400" b="1" i="1"/>
          </a:p>
          <a:p>
            <a:pPr>
              <a:buFontTx/>
              <a:buNone/>
            </a:pPr>
            <a:r>
              <a:rPr lang="en-US" sz="2400"/>
              <a:t>		</a:t>
            </a:r>
            <a:r>
              <a:rPr lang="en-US" sz="2400" i="1"/>
              <a:t>(Cost Reduction Benefits  - Examples)</a:t>
            </a:r>
          </a:p>
          <a:p>
            <a:pPr>
              <a:buFontTx/>
              <a:buNone/>
            </a:pPr>
            <a:endParaRPr lang="en-US" sz="400"/>
          </a:p>
          <a:p>
            <a:pPr lvl="1"/>
            <a:r>
              <a:rPr lang="en-US" sz="2400" i="1"/>
              <a:t>Same Cargo Flow, Origin/Destination, Harbor;     	</a:t>
            </a:r>
            <a:r>
              <a:rPr lang="en-US" sz="2400" i="1">
                <a:solidFill>
                  <a:schemeClr val="tx2"/>
                </a:solidFill>
              </a:rPr>
              <a:t>Change in Vessel Efficiency (loading, time, etc.)</a:t>
            </a:r>
          </a:p>
          <a:p>
            <a:pPr lvl="1"/>
            <a:endParaRPr lang="en-US" sz="300" i="1"/>
          </a:p>
          <a:p>
            <a:pPr lvl="1"/>
            <a:r>
              <a:rPr lang="en-US" sz="2400" i="1"/>
              <a:t>Same Cargo Flow, Origin/Destination, New or 	Alternative Harbor</a:t>
            </a:r>
          </a:p>
          <a:p>
            <a:pPr lvl="1"/>
            <a:endParaRPr lang="en-US" sz="300" i="1"/>
          </a:p>
          <a:p>
            <a:pPr lvl="1"/>
            <a:r>
              <a:rPr lang="en-US" sz="2400" i="1"/>
              <a:t> Same Cargo Flow, Origin/Destination, 		Alternative Mode.</a:t>
            </a:r>
          </a:p>
          <a:p>
            <a:pPr lvl="1"/>
            <a:endParaRPr lang="en-US" sz="300" i="1"/>
          </a:p>
          <a:p>
            <a:pPr lvl="1"/>
            <a:r>
              <a:rPr lang="en-US" sz="2400" i="1"/>
              <a:t>Induced Movement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E24A-F6BA-45DA-A57B-39D3F2FAAFF0}" type="slidenum">
              <a:rPr lang="en-US"/>
              <a:pPr/>
              <a:t>37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Bulk Carrier Exercise(s) </a:t>
            </a:r>
            <a:r>
              <a:rPr lang="en-US" sz="1800" i="1">
                <a:solidFill>
                  <a:srgbClr val="FF0000"/>
                </a:solidFill>
              </a:rPr>
              <a:t>[Optional &amp; Self Directed]</a:t>
            </a:r>
            <a:r>
              <a:rPr lang="en-US"/>
              <a:t>;</a:t>
            </a:r>
          </a:p>
          <a:p>
            <a:pPr lvl="1"/>
            <a:r>
              <a:rPr lang="en-US"/>
              <a:t>What are the average costs of coal delivery for a given class of bulk carrier with waterway depths of 38.0 versus another depth?  Influence of changing operating costs?……Influence of changing immersion?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7D79-B165-4E8F-84AD-3C072F30D7D1}" type="slidenum">
              <a:rPr lang="en-US"/>
              <a:pPr/>
              <a:t>38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Logical Structure for Tabulations</a:t>
            </a:r>
          </a:p>
          <a:p>
            <a:pPr lvl="1"/>
            <a:endParaRPr lang="en-US" sz="800"/>
          </a:p>
          <a:p>
            <a:pPr lvl="1"/>
            <a:r>
              <a:rPr lang="en-US" sz="2400"/>
              <a:t>Variable “Groupings”</a:t>
            </a:r>
          </a:p>
          <a:p>
            <a:pPr lvl="1"/>
            <a:endParaRPr lang="en-US" sz="800"/>
          </a:p>
          <a:p>
            <a:pPr lvl="2"/>
            <a:r>
              <a:rPr lang="en-US" sz="2000"/>
              <a:t>Vessel Specifications</a:t>
            </a:r>
          </a:p>
          <a:p>
            <a:pPr lvl="2"/>
            <a:r>
              <a:rPr lang="en-US" sz="2000"/>
              <a:t>DWT vs. Cargo Tonnage &amp; Stowage Characteristics</a:t>
            </a:r>
          </a:p>
          <a:p>
            <a:pPr lvl="2"/>
            <a:r>
              <a:rPr lang="en-US" sz="2000"/>
              <a:t>Immersed Draft &amp; Waterway Depth Required</a:t>
            </a:r>
          </a:p>
          <a:p>
            <a:pPr lvl="2"/>
            <a:r>
              <a:rPr lang="en-US" sz="2000"/>
              <a:t>Time &amp; Costs of Vessel Transit or Service</a:t>
            </a:r>
          </a:p>
          <a:p>
            <a:pPr lvl="2"/>
            <a:r>
              <a:rPr lang="en-US" sz="2000"/>
              <a:t>Per Unit Cargo Cost &amp; Benefits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5139-DBE1-45DD-9217-E7D484A5DA63}" type="slidenum">
              <a:rPr lang="en-US"/>
              <a:pPr/>
              <a:t>39</a:t>
            </a:fld>
            <a:endParaRPr lang="en-US"/>
          </a:p>
        </p:txBody>
      </p:sp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609600" y="1447800"/>
          <a:ext cx="7867650" cy="4932363"/>
        </p:xfrm>
        <a:graphic>
          <a:graphicData uri="http://schemas.openxmlformats.org/presentationml/2006/ole">
            <p:oleObj spid="_x0000_s208898" name="Image" r:id="rId3" imgW="8877067" imgH="556434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6F1D7-CA49-4BF2-AA2A-369638CECA09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/>
              <a:t>Objective(s)</a:t>
            </a:r>
          </a:p>
          <a:p>
            <a:pPr>
              <a:lnSpc>
                <a:spcPct val="90000"/>
              </a:lnSpc>
            </a:pPr>
            <a:endParaRPr lang="en-US" sz="900" b="1" i="1"/>
          </a:p>
          <a:p>
            <a:pPr lvl="1">
              <a:lnSpc>
                <a:spcPct val="90000"/>
              </a:lnSpc>
            </a:pPr>
            <a:r>
              <a:rPr lang="en-US" i="1"/>
              <a:t>Identify the General Concepts and Procedural 	Steps for Economic Analysis Applied to the 		Study of Deep-Draft Waterway Improvements 	Under </a:t>
            </a:r>
            <a:r>
              <a:rPr lang="en-US" i="1">
                <a:solidFill>
                  <a:srgbClr val="FF0000"/>
                </a:solidFill>
              </a:rPr>
              <a:t>National Economic Development 		(NED)</a:t>
            </a:r>
            <a:r>
              <a:rPr lang="en-US" i="1"/>
              <a:t> Criteria.</a:t>
            </a:r>
          </a:p>
          <a:p>
            <a:pPr lvl="1">
              <a:lnSpc>
                <a:spcPct val="90000"/>
              </a:lnSpc>
            </a:pPr>
            <a:endParaRPr lang="en-US" sz="900" i="1"/>
          </a:p>
          <a:p>
            <a:pPr lvl="1">
              <a:lnSpc>
                <a:spcPct val="90000"/>
              </a:lnSpc>
            </a:pPr>
            <a:r>
              <a:rPr lang="en-US" i="1"/>
              <a:t>Identify primary sources of guidance and data , 	and exposure to some of the general 			terminology applied  for studies.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8B64-774E-4555-96AC-0CAB345156F1}" type="slidenum">
              <a:rPr lang="en-US"/>
              <a:pPr/>
              <a:t>40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1219200" y="1676400"/>
          <a:ext cx="6804025" cy="4662488"/>
        </p:xfrm>
        <a:graphic>
          <a:graphicData uri="http://schemas.openxmlformats.org/presentationml/2006/ole">
            <p:oleObj spid="_x0000_s209923" name="Workbook" r:id="rId3" imgW="6804360" imgH="46630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5EDA-A69E-43A3-BA02-500B5F13AF9B}" type="slidenum">
              <a:rPr lang="en-US"/>
              <a:pPr/>
              <a:t>41</a:t>
            </a:fld>
            <a:endParaRPr lang="en-US"/>
          </a:p>
        </p:txBody>
      </p:sp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1143000" y="2209800"/>
          <a:ext cx="6804025" cy="3284538"/>
        </p:xfrm>
        <a:graphic>
          <a:graphicData uri="http://schemas.openxmlformats.org/presentationml/2006/ole">
            <p:oleObj spid="_x0000_s210946" name="Workbook" r:id="rId3" imgW="6804360" imgH="32839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64B7-DD9C-43AC-8AD1-FDDD5A85CA9D}" type="slidenum">
              <a:rPr lang="en-US"/>
              <a:pPr/>
              <a:t>42</a:t>
            </a:fld>
            <a:endParaRPr lang="en-US"/>
          </a:p>
        </p:txBody>
      </p:sp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1752600" y="1752600"/>
          <a:ext cx="5432425" cy="4259263"/>
        </p:xfrm>
        <a:graphic>
          <a:graphicData uri="http://schemas.openxmlformats.org/presentationml/2006/ole">
            <p:oleObj spid="_x0000_s211970" name="Workbook" r:id="rId3" imgW="5432760" imgH="42595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C647-0B23-4148-9590-4354589A6020}" type="slidenum">
              <a:rPr lang="en-US"/>
              <a:pPr/>
              <a:t>43</a:t>
            </a:fld>
            <a:endParaRPr lang="en-US"/>
          </a:p>
        </p:txBody>
      </p:sp>
      <p:graphicFrame>
        <p:nvGraphicFramePr>
          <p:cNvPr id="212994" name="Object 2"/>
          <p:cNvGraphicFramePr>
            <a:graphicFrameLocks noChangeAspect="1"/>
          </p:cNvGraphicFramePr>
          <p:nvPr/>
        </p:nvGraphicFramePr>
        <p:xfrm>
          <a:off x="1752600" y="1752600"/>
          <a:ext cx="5432425" cy="4259263"/>
        </p:xfrm>
        <a:graphic>
          <a:graphicData uri="http://schemas.openxmlformats.org/presentationml/2006/ole">
            <p:oleObj spid="_x0000_s212994" name="Workbook" r:id="rId3" imgW="5432760" imgH="42595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A475-B9B7-4620-962C-074101FD37A1}" type="slidenum">
              <a:rPr lang="en-US"/>
              <a:pPr/>
              <a:t>44</a:t>
            </a:fld>
            <a:endParaRPr lang="en-US"/>
          </a:p>
        </p:txBody>
      </p:sp>
      <p:graphicFrame>
        <p:nvGraphicFramePr>
          <p:cNvPr id="214018" name="Object 2"/>
          <p:cNvGraphicFramePr>
            <a:graphicFrameLocks noChangeAspect="1"/>
          </p:cNvGraphicFramePr>
          <p:nvPr/>
        </p:nvGraphicFramePr>
        <p:xfrm>
          <a:off x="1447800" y="2895600"/>
          <a:ext cx="6194425" cy="1066800"/>
        </p:xfrm>
        <a:graphic>
          <a:graphicData uri="http://schemas.openxmlformats.org/presentationml/2006/ole">
            <p:oleObj spid="_x0000_s214018" name="Workbook" r:id="rId3" imgW="6194880" imgH="8456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E4F5-350D-42C8-8646-74CCBD954368}" type="slidenum">
              <a:rPr lang="en-US"/>
              <a:pPr/>
              <a:t>45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r>
              <a:rPr lang="en-US"/>
              <a:t>General Economic Principles</a:t>
            </a:r>
          </a:p>
          <a:p>
            <a:pPr lvl="1"/>
            <a:r>
              <a:rPr lang="en-US"/>
              <a:t>Life-Cycle Evaluation </a:t>
            </a:r>
            <a:endParaRPr lang="en-US" sz="1800" i="1"/>
          </a:p>
          <a:p>
            <a:pPr lvl="2"/>
            <a:r>
              <a:rPr lang="en-US"/>
              <a:t>Concepts</a:t>
            </a:r>
          </a:p>
          <a:p>
            <a:pPr lvl="3"/>
            <a:r>
              <a:rPr lang="en-US"/>
              <a:t>Incremental vs. “Sunk” costs</a:t>
            </a:r>
          </a:p>
          <a:p>
            <a:pPr lvl="3"/>
            <a:r>
              <a:rPr lang="en-US"/>
              <a:t>Financial vs. Economic Costs</a:t>
            </a:r>
          </a:p>
          <a:p>
            <a:pPr lvl="3"/>
            <a:r>
              <a:rPr lang="en-US"/>
              <a:t>Inflation vs. Time Value of Money</a:t>
            </a:r>
          </a:p>
          <a:p>
            <a:pPr lvl="3"/>
            <a:r>
              <a:rPr lang="en-US"/>
              <a:t>Opportunity Costs</a:t>
            </a:r>
          </a:p>
          <a:p>
            <a:pPr lvl="3"/>
            <a:r>
              <a:rPr lang="en-US"/>
              <a:t>Average Annual Value vs. Average Annual Equivalent (AAEQ)</a:t>
            </a:r>
          </a:p>
          <a:p>
            <a:pPr lvl="3"/>
            <a:r>
              <a:rPr lang="en-US"/>
              <a:t>Present Worth &amp; Equivalency</a:t>
            </a:r>
          </a:p>
          <a:p>
            <a:pPr lvl="3"/>
            <a:r>
              <a:rPr lang="en-US"/>
              <a:t>Interest vs. Discount Rate(s)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24A0-774F-4BA8-B1A7-35FF8ACC4DBF}" type="slidenum">
              <a:rPr lang="en-US"/>
              <a:pPr/>
              <a:t>46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0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b="1" i="1"/>
              <a:t>Notable Economic Evaluation Considerations</a:t>
            </a:r>
          </a:p>
          <a:p>
            <a:pPr>
              <a:lnSpc>
                <a:spcPct val="90000"/>
              </a:lnSpc>
            </a:pPr>
            <a:endParaRPr lang="en-US" sz="400" b="1" i="1"/>
          </a:p>
          <a:p>
            <a:pPr lvl="1">
              <a:lnSpc>
                <a:spcPct val="90000"/>
              </a:lnSpc>
            </a:pPr>
            <a:r>
              <a:rPr lang="en-US" sz="2600" i="1"/>
              <a:t>Issues of Incremental Analysis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</a:pPr>
            <a:r>
              <a:rPr lang="en-US" sz="2600" i="1"/>
              <a:t>Non-Standard Procedures (Needs Approval)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</a:pPr>
            <a:r>
              <a:rPr lang="en-US" sz="2600" i="1"/>
              <a:t>Issues of Associated Cost(s)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</a:pPr>
            <a:r>
              <a:rPr lang="en-US" sz="2600" i="1"/>
              <a:t>Issues of Interest  During Construction (IDC)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</a:pPr>
            <a:r>
              <a:rPr lang="en-US" sz="2600" i="1"/>
              <a:t>Issues of Benefits During Construction (BDC)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</a:pPr>
            <a:r>
              <a:rPr lang="en-US" sz="2600" i="1"/>
              <a:t>Possible Issues of Life-Cycle Evaluation (i.e., such as 	advanced maintenance and\or other requirements of 	perpetual stewardship vs. other project purposes, etc.)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i="1"/>
              <a:t>								</a:t>
            </a:r>
            <a:r>
              <a:rPr lang="en-US" sz="2400" i="1">
                <a:solidFill>
                  <a:srgbClr val="FF0000"/>
                </a:solidFill>
              </a:rPr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5749-C4E1-4248-B297-440C0B934E58}" type="slidenum">
              <a:rPr lang="en-US"/>
              <a:pPr/>
              <a:t>47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b="1" i="1"/>
              <a:t>Notable Economic Evaluation Considerations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>
                <a:solidFill>
                  <a:srgbClr val="FF0000"/>
                </a:solidFill>
              </a:rPr>
              <a:t>(continued)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300" i="1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600" i="1"/>
              <a:t>Applicability of Systems\Multi-port Analysis </a:t>
            </a:r>
            <a:r>
              <a:rPr lang="en-US" sz="2600" i="1">
                <a:solidFill>
                  <a:schemeClr val="accent1"/>
                </a:solidFill>
              </a:rPr>
              <a:t>(Interport</a:t>
            </a:r>
            <a:r>
              <a:rPr lang="en-US" sz="2600" i="1"/>
              <a:t> vs. </a:t>
            </a:r>
            <a:r>
              <a:rPr lang="en-US" sz="2600" i="1">
                <a:solidFill>
                  <a:schemeClr val="tx2"/>
                </a:solidFill>
              </a:rPr>
              <a:t>Intraport)</a:t>
            </a:r>
          </a:p>
          <a:p>
            <a:pPr lvl="1">
              <a:lnSpc>
                <a:spcPct val="90000"/>
              </a:lnSpc>
            </a:pPr>
            <a:endParaRPr lang="en-US" sz="400" i="1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600" i="1">
                <a:solidFill>
                  <a:srgbClr val="FF0000"/>
                </a:solidFill>
              </a:rPr>
              <a:t>Underkeel</a:t>
            </a:r>
            <a:r>
              <a:rPr lang="en-US" sz="2600" i="1"/>
              <a:t> Clearance Analysis\Assessment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</a:pPr>
            <a:r>
              <a:rPr lang="en-US" sz="2600" i="1">
                <a:solidFill>
                  <a:srgbClr val="00FFFF"/>
                </a:solidFill>
              </a:rPr>
              <a:t>Qualitative</a:t>
            </a:r>
            <a:r>
              <a:rPr lang="en-US" sz="2600" i="1"/>
              <a:t> Assessment of </a:t>
            </a:r>
            <a:r>
              <a:rPr lang="en-US" sz="2600" i="1">
                <a:solidFill>
                  <a:schemeClr val="accent1"/>
                </a:solidFill>
              </a:rPr>
              <a:t>Safety</a:t>
            </a:r>
            <a:r>
              <a:rPr lang="en-US" sz="2600" i="1"/>
              <a:t> vs. </a:t>
            </a:r>
            <a:r>
              <a:rPr lang="en-US" sz="2600" i="1">
                <a:solidFill>
                  <a:srgbClr val="00FFFF"/>
                </a:solidFill>
              </a:rPr>
              <a:t>Quantitative</a:t>
            </a:r>
            <a:r>
              <a:rPr lang="en-US" sz="2600" i="1"/>
              <a:t> 	Economics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</a:pPr>
            <a:r>
              <a:rPr lang="en-US" sz="2600" i="1"/>
              <a:t>Plan Formulation Relative to:</a:t>
            </a:r>
          </a:p>
          <a:p>
            <a:pPr lvl="2">
              <a:lnSpc>
                <a:spcPct val="90000"/>
              </a:lnSpc>
            </a:pPr>
            <a:r>
              <a:rPr lang="en-US" sz="2000" i="1"/>
              <a:t>Incremental Justification</a:t>
            </a:r>
          </a:p>
          <a:p>
            <a:pPr lvl="2">
              <a:lnSpc>
                <a:spcPct val="90000"/>
              </a:lnSpc>
            </a:pPr>
            <a:r>
              <a:rPr lang="en-US" sz="2000" i="1"/>
              <a:t>Separable and Non-Separable (Joint) Benefits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/>
              <a:t>								</a:t>
            </a:r>
            <a:r>
              <a:rPr lang="en-US" sz="2000" i="1">
                <a:solidFill>
                  <a:srgbClr val="FF0000"/>
                </a:solidFill>
              </a:rPr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F96-BD9B-4DFC-B6D3-4B74D00FF939}" type="slidenum">
              <a:rPr lang="en-US"/>
              <a:pPr/>
              <a:t>48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839200" cy="4267200"/>
          </a:xfrm>
        </p:spPr>
        <p:txBody>
          <a:bodyPr/>
          <a:lstStyle/>
          <a:p>
            <a:r>
              <a:rPr lang="en-US" b="1" i="1"/>
              <a:t>Notable Economic Evaluation Considerations</a:t>
            </a:r>
          </a:p>
          <a:p>
            <a:pPr lvl="1">
              <a:buFontTx/>
              <a:buNone/>
            </a:pPr>
            <a:r>
              <a:rPr lang="en-US" sz="2400" i="1">
                <a:solidFill>
                  <a:srgbClr val="FF0000"/>
                </a:solidFill>
              </a:rPr>
              <a:t>(continued)</a:t>
            </a:r>
          </a:p>
          <a:p>
            <a:pPr lvl="1">
              <a:buFontTx/>
              <a:buNone/>
            </a:pPr>
            <a:endParaRPr lang="en-US" sz="400" i="1">
              <a:solidFill>
                <a:srgbClr val="FF0000"/>
              </a:solidFill>
            </a:endParaRPr>
          </a:p>
          <a:p>
            <a:pPr lvl="1"/>
            <a:r>
              <a:rPr lang="en-US" sz="2600" i="1"/>
              <a:t>Vessel Load Parameter(s) and Logistics</a:t>
            </a:r>
          </a:p>
          <a:p>
            <a:pPr lvl="1"/>
            <a:endParaRPr lang="en-US" sz="500" i="1"/>
          </a:p>
          <a:p>
            <a:pPr lvl="1"/>
            <a:r>
              <a:rPr lang="en-US" sz="2600" i="1"/>
              <a:t>Sensitivity Analysis (Single and Multi-Variable)</a:t>
            </a:r>
          </a:p>
          <a:p>
            <a:pPr lvl="1"/>
            <a:endParaRPr lang="en-US" sz="500" i="1"/>
          </a:p>
          <a:p>
            <a:pPr lvl="1"/>
            <a:r>
              <a:rPr lang="en-US" sz="2600" i="1"/>
              <a:t>Risk &amp; Uncertainty (R&amp;U)</a:t>
            </a:r>
          </a:p>
          <a:p>
            <a:pPr lvl="1"/>
            <a:endParaRPr lang="en-US" sz="500" i="1"/>
          </a:p>
          <a:p>
            <a:pPr lvl="1"/>
            <a:r>
              <a:rPr lang="en-US" sz="2600" i="1"/>
              <a:t>Implications of Federal Cost Sharing</a:t>
            </a:r>
          </a:p>
          <a:p>
            <a:pPr lvl="1"/>
            <a:endParaRPr lang="en-US" sz="500" i="1"/>
          </a:p>
          <a:p>
            <a:pPr lvl="1"/>
            <a:r>
              <a:rPr lang="en-US" sz="2600" i="1"/>
              <a:t>Other(s)?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BA9E-DB11-4C47-AFE1-66A3C3D44397}" type="slidenum">
              <a:rPr lang="en-US"/>
              <a:pPr/>
              <a:t>49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1" i="1"/>
              <a:t>Navigation Data &amp; Related Sources - General</a:t>
            </a:r>
          </a:p>
          <a:p>
            <a:pPr>
              <a:lnSpc>
                <a:spcPct val="90000"/>
              </a:lnSpc>
            </a:pPr>
            <a:endParaRPr lang="en-US" sz="400" b="1" i="1"/>
          </a:p>
          <a:p>
            <a:pPr lvl="1">
              <a:lnSpc>
                <a:spcPct val="90000"/>
              </a:lnSpc>
            </a:pPr>
            <a:r>
              <a:rPr lang="en-US" sz="2000" i="1"/>
              <a:t>Required Sources are Multiple or Numerous……Currently There Does Not    	Exist One Singular Source Applicable to the Needs of USACE Deep-Draft Navigation Studies</a:t>
            </a:r>
          </a:p>
          <a:p>
            <a:pPr lvl="1">
              <a:lnSpc>
                <a:spcPct val="90000"/>
              </a:lnSpc>
            </a:pPr>
            <a:endParaRPr lang="en-US" sz="300" i="1"/>
          </a:p>
          <a:p>
            <a:pPr lvl="1">
              <a:lnSpc>
                <a:spcPct val="90000"/>
              </a:lnSpc>
            </a:pPr>
            <a:r>
              <a:rPr lang="en-US" sz="2000" i="1"/>
              <a:t>Not Always Readily or Consistently Available in Desired Level of 	Detail or in Time Series for All Studies</a:t>
            </a:r>
          </a:p>
          <a:p>
            <a:pPr lvl="1">
              <a:lnSpc>
                <a:spcPct val="90000"/>
              </a:lnSpc>
            </a:pPr>
            <a:endParaRPr lang="en-US" sz="300" i="1"/>
          </a:p>
          <a:p>
            <a:pPr lvl="1">
              <a:lnSpc>
                <a:spcPct val="90000"/>
              </a:lnSpc>
            </a:pPr>
            <a:r>
              <a:rPr lang="en-US" sz="2000" i="1"/>
              <a:t>Sources Often Require Notable Lead and Labor Time to Acquire &amp; 	Compile, Reconcile, and Refine</a:t>
            </a:r>
          </a:p>
          <a:p>
            <a:pPr lvl="1">
              <a:lnSpc>
                <a:spcPct val="90000"/>
              </a:lnSpc>
            </a:pPr>
            <a:endParaRPr lang="en-US" sz="300" i="1"/>
          </a:p>
          <a:p>
            <a:pPr lvl="1">
              <a:lnSpc>
                <a:spcPct val="90000"/>
              </a:lnSpc>
            </a:pPr>
            <a:r>
              <a:rPr lang="en-US" sz="2000" i="1"/>
              <a:t>Applicable Sources Include Governmental &amp; Private-Sector Entities</a:t>
            </a:r>
          </a:p>
          <a:p>
            <a:pPr lvl="1">
              <a:lnSpc>
                <a:spcPct val="90000"/>
              </a:lnSpc>
            </a:pPr>
            <a:endParaRPr lang="en-US" sz="300" i="1"/>
          </a:p>
          <a:p>
            <a:pPr lvl="1">
              <a:lnSpc>
                <a:spcPct val="90000"/>
              </a:lnSpc>
            </a:pPr>
            <a:r>
              <a:rPr lang="en-US" sz="2000" i="1"/>
              <a:t>Some Critical Sources are Commercially-Based and Require Purchase for 	Acquisition</a:t>
            </a:r>
          </a:p>
          <a:p>
            <a:pPr lvl="1">
              <a:lnSpc>
                <a:spcPct val="90000"/>
              </a:lnSpc>
            </a:pPr>
            <a:endParaRPr lang="en-US" sz="300" i="1"/>
          </a:p>
          <a:p>
            <a:pPr lvl="1">
              <a:lnSpc>
                <a:spcPct val="90000"/>
              </a:lnSpc>
            </a:pPr>
            <a:r>
              <a:rPr lang="en-US" sz="2000" i="1"/>
              <a:t>Nature of Data Requires Update or Currency for Reasonable Analysis                                                        	        </a:t>
            </a:r>
            <a:r>
              <a:rPr lang="en-US" sz="1800" i="1">
                <a:solidFill>
                  <a:srgbClr val="FF0000"/>
                </a:solidFill>
              </a:rPr>
              <a:t>(reference supplemental slides for a listing of typical sources)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32974-7C8D-4395-977D-C316F5DE6E5C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i="1" dirty="0"/>
              <a:t>Primary References for Planning and     		     Analytical Guidance</a:t>
            </a:r>
          </a:p>
          <a:p>
            <a:pPr>
              <a:lnSpc>
                <a:spcPct val="90000"/>
              </a:lnSpc>
            </a:pPr>
            <a:endParaRPr lang="en-US" sz="800" b="1" i="1" dirty="0"/>
          </a:p>
          <a:p>
            <a:pPr lvl="1">
              <a:lnSpc>
                <a:spcPct val="90000"/>
              </a:lnSpc>
            </a:pPr>
            <a:r>
              <a:rPr lang="en-US" sz="2400" i="1" dirty="0">
                <a:solidFill>
                  <a:schemeClr val="accent1"/>
                </a:solidFill>
              </a:rPr>
              <a:t>Water Resource(s) Council’s  (WRC)</a:t>
            </a:r>
            <a:r>
              <a:rPr lang="en-US" sz="2400" i="1" dirty="0"/>
              <a:t> 			   	</a:t>
            </a:r>
            <a:r>
              <a:rPr lang="en-US" sz="2400" i="1" dirty="0">
                <a:solidFill>
                  <a:schemeClr val="tx2"/>
                </a:solidFill>
              </a:rPr>
              <a:t>Economic and Environmental Principals and 		Guidelines for Water and Related Land Resources 		Implementation Studies			  	</a:t>
            </a:r>
            <a:r>
              <a:rPr lang="en-US" sz="2400" i="1" dirty="0"/>
              <a:t>	  [alternatively identified as the Principals and   		   Guidelines or “P&amp;G”)</a:t>
            </a:r>
          </a:p>
          <a:p>
            <a:pPr lvl="1">
              <a:lnSpc>
                <a:spcPct val="90000"/>
              </a:lnSpc>
            </a:pPr>
            <a:endParaRPr lang="en-US" sz="800" i="1" dirty="0"/>
          </a:p>
          <a:p>
            <a:pPr lvl="1">
              <a:lnSpc>
                <a:spcPct val="90000"/>
              </a:lnSpc>
            </a:pPr>
            <a:r>
              <a:rPr lang="en-US" sz="2400" i="1" dirty="0">
                <a:solidFill>
                  <a:schemeClr val="tx2"/>
                </a:solidFill>
              </a:rPr>
              <a:t>Engineering Regulation (ER) 1105-2-100</a:t>
            </a:r>
            <a:r>
              <a:rPr lang="en-US" sz="2400" i="1" dirty="0"/>
              <a:t>   			[ alternatively identified as the Planning 		 	 Guidance Notebook or “PGN” ]               </a:t>
            </a:r>
            <a:r>
              <a:rPr lang="en-US" sz="2400" i="1" dirty="0">
                <a:solidFill>
                  <a:srgbClr val="FF0000"/>
                </a:solidFill>
              </a:rPr>
              <a:t>(continued)</a:t>
            </a:r>
            <a:r>
              <a:rPr lang="en-US" sz="2400" i="1" dirty="0"/>
              <a:t>      </a:t>
            </a:r>
          </a:p>
          <a:p>
            <a:pPr lvl="1">
              <a:lnSpc>
                <a:spcPct val="90000"/>
              </a:lnSpc>
            </a:pPr>
            <a:endParaRPr lang="en-US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9FB4-AACC-45CF-BB08-F0BF7FC6BF77}" type="slidenum">
              <a:rPr lang="en-US"/>
              <a:pPr/>
              <a:t>50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000" i="1" dirty="0"/>
              <a:t>General Guideline for Level of Effort for Process or Analysis</a:t>
            </a:r>
          </a:p>
          <a:p>
            <a:pPr>
              <a:lnSpc>
                <a:spcPct val="90000"/>
              </a:lnSpc>
            </a:pPr>
            <a:endParaRPr lang="en-US" sz="800" i="1" dirty="0"/>
          </a:p>
          <a:p>
            <a:pPr lvl="1">
              <a:lnSpc>
                <a:spcPct val="90000"/>
              </a:lnSpc>
            </a:pPr>
            <a:r>
              <a:rPr lang="en-US" sz="2600" i="1" dirty="0"/>
              <a:t>Undertaken Until It Is or Can be Determined Additional Significant Effort or Analysis Would Not Yield or Result In a Significant Variance in Finding Concerning Disposition for Both Justification &amp; Plan Formulation…..</a:t>
            </a:r>
          </a:p>
          <a:p>
            <a:pPr lvl="1">
              <a:lnSpc>
                <a:spcPct val="90000"/>
              </a:lnSpc>
            </a:pPr>
            <a:endParaRPr lang="en-US" sz="800" i="1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600" i="1" dirty="0"/>
              <a:t>…………</a:t>
            </a:r>
            <a:r>
              <a:rPr lang="en-US" sz="2600" i="1" dirty="0">
                <a:solidFill>
                  <a:srgbClr val="FF0000"/>
                </a:solidFill>
              </a:rPr>
              <a:t>Subject to Time and Budgetary Constraints for Studies</a:t>
            </a:r>
            <a:r>
              <a:rPr lang="en-US" sz="2600" i="1" dirty="0" smtClean="0">
                <a:solidFill>
                  <a:srgbClr val="FF0000"/>
                </a:solidFill>
              </a:rPr>
              <a:t>…….</a:t>
            </a:r>
            <a:r>
              <a:rPr lang="en-US" sz="2600" i="1" dirty="0" smtClean="0">
                <a:solidFill>
                  <a:srgbClr val="FFFF00"/>
                </a:solidFill>
              </a:rPr>
              <a:t>Unless  BC Ratio</a:t>
            </a:r>
            <a:r>
              <a:rPr lang="en-US" sz="2600" i="1" dirty="0" smtClean="0">
                <a:solidFill>
                  <a:srgbClr val="FF0000"/>
                </a:solidFill>
              </a:rPr>
              <a:t>….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414C-0E1F-4F55-B674-3A486480E737}" type="slidenum">
              <a:rPr lang="en-US"/>
              <a:pPr/>
              <a:t>51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/>
              <a:t>National Economic Development (NED) Considerations for Analysis of Cost(s)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 lvl="1">
              <a:lnSpc>
                <a:spcPct val="90000"/>
              </a:lnSpc>
            </a:pPr>
            <a:r>
              <a:rPr lang="en-US" sz="2600" i="1"/>
              <a:t>Issues of Federal vs. Non-Federal Costs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</a:pPr>
            <a:r>
              <a:rPr lang="en-US" sz="2600" i="1"/>
              <a:t>Construction or Placement Cost(s)</a:t>
            </a:r>
          </a:p>
          <a:p>
            <a:pPr lvl="1">
              <a:lnSpc>
                <a:spcPct val="90000"/>
              </a:lnSpc>
            </a:pPr>
            <a:endParaRPr lang="en-US" sz="500" i="1"/>
          </a:p>
          <a:p>
            <a:pPr lvl="1">
              <a:lnSpc>
                <a:spcPct val="90000"/>
              </a:lnSpc>
            </a:pPr>
            <a:r>
              <a:rPr lang="en-US" sz="2600" i="1"/>
              <a:t>Operation &amp; Maintenance (O&amp;M) Costs(s)</a:t>
            </a:r>
          </a:p>
          <a:p>
            <a:pPr lvl="1">
              <a:lnSpc>
                <a:spcPct val="90000"/>
              </a:lnSpc>
            </a:pPr>
            <a:endParaRPr lang="en-US" sz="500" i="1"/>
          </a:p>
          <a:p>
            <a:pPr lvl="1">
              <a:lnSpc>
                <a:spcPct val="90000"/>
              </a:lnSpc>
            </a:pPr>
            <a:r>
              <a:rPr lang="en-US" sz="2600" i="1"/>
              <a:t>Interest During Construction (IDC)</a:t>
            </a:r>
          </a:p>
          <a:p>
            <a:pPr lvl="1">
              <a:lnSpc>
                <a:spcPct val="90000"/>
              </a:lnSpc>
            </a:pPr>
            <a:endParaRPr lang="en-US" sz="400" i="1"/>
          </a:p>
          <a:p>
            <a:pPr lvl="1">
              <a:lnSpc>
                <a:spcPct val="90000"/>
              </a:lnSpc>
            </a:pPr>
            <a:r>
              <a:rPr lang="en-US" sz="2600" i="1"/>
              <a:t>Associated Cost(s)</a:t>
            </a:r>
          </a:p>
          <a:p>
            <a:pPr lvl="1">
              <a:lnSpc>
                <a:spcPct val="90000"/>
              </a:lnSpc>
            </a:pPr>
            <a:endParaRPr lang="en-US" sz="500" i="1"/>
          </a:p>
          <a:p>
            <a:pPr lvl="1">
              <a:lnSpc>
                <a:spcPct val="90000"/>
              </a:lnSpc>
            </a:pPr>
            <a:r>
              <a:rPr lang="en-US" sz="2600" i="1"/>
              <a:t>Other?</a:t>
            </a:r>
            <a:endParaRPr 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3A8F-7696-451D-843D-B7906DBA3373}" type="slidenum">
              <a:rPr lang="en-US"/>
              <a:pPr/>
              <a:t>52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/>
              <a:t>Potential Questions or Issues With Analysis\Formulation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i="1"/>
          </a:p>
          <a:p>
            <a:pPr lvl="1">
              <a:lnSpc>
                <a:spcPct val="90000"/>
              </a:lnSpc>
            </a:pPr>
            <a:r>
              <a:rPr lang="en-US" sz="2300" i="1"/>
              <a:t>Differences or nuances of </a:t>
            </a:r>
            <a:r>
              <a:rPr lang="en-US" sz="2300" i="1">
                <a:solidFill>
                  <a:schemeClr val="tx2"/>
                </a:solidFill>
              </a:rPr>
              <a:t>engineering</a:t>
            </a:r>
            <a:r>
              <a:rPr lang="en-US" sz="2300" i="1"/>
              <a:t> </a:t>
            </a:r>
            <a:r>
              <a:rPr lang="en-US" sz="2300" i="1" u="sng">
                <a:solidFill>
                  <a:srgbClr val="FF0000"/>
                </a:solidFill>
              </a:rPr>
              <a:t>vs.</a:t>
            </a:r>
            <a:r>
              <a:rPr lang="en-US" sz="2300" i="1"/>
              <a:t> </a:t>
            </a:r>
            <a:r>
              <a:rPr lang="en-US" sz="2300" i="1">
                <a:solidFill>
                  <a:schemeClr val="accent1"/>
                </a:solidFill>
              </a:rPr>
              <a:t>planning</a:t>
            </a:r>
            <a:r>
              <a:rPr lang="en-US" sz="2300" i="1"/>
              <a:t> guidance;</a:t>
            </a:r>
          </a:p>
          <a:p>
            <a:pPr lvl="2">
              <a:lnSpc>
                <a:spcPct val="90000"/>
              </a:lnSpc>
            </a:pPr>
            <a:r>
              <a:rPr lang="en-US" sz="2100" i="1"/>
              <a:t>Estimation of depth requirements; vessel clearance estimation, etc..</a:t>
            </a:r>
          </a:p>
          <a:p>
            <a:pPr lvl="2">
              <a:lnSpc>
                <a:spcPct val="90000"/>
              </a:lnSpc>
            </a:pPr>
            <a:endParaRPr lang="en-US" sz="800" i="1"/>
          </a:p>
          <a:p>
            <a:pPr lvl="1">
              <a:lnSpc>
                <a:spcPct val="90000"/>
              </a:lnSpc>
            </a:pPr>
            <a:r>
              <a:rPr lang="en-US" sz="2200" i="1"/>
              <a:t>Differences or nuances in the </a:t>
            </a:r>
            <a:r>
              <a:rPr lang="en-US" sz="2200" i="1" u="sng">
                <a:solidFill>
                  <a:srgbClr val="FF0000"/>
                </a:solidFill>
              </a:rPr>
              <a:t>interpretation</a:t>
            </a:r>
            <a:r>
              <a:rPr lang="en-US" sz="2200" i="1"/>
              <a:t> of guidance;</a:t>
            </a:r>
          </a:p>
          <a:p>
            <a:pPr lvl="2">
              <a:lnSpc>
                <a:spcPct val="90000"/>
              </a:lnSpc>
            </a:pPr>
            <a:r>
              <a:rPr lang="en-US" sz="2100" i="1"/>
              <a:t>Single-User Beneficiary, End-of-the-Line User\Beneficiary; Progressive Development Rationale; Marginal Specification vs. Marginal Justification\Need\Impact.</a:t>
            </a:r>
          </a:p>
          <a:p>
            <a:pPr lvl="2">
              <a:lnSpc>
                <a:spcPct val="90000"/>
              </a:lnSpc>
            </a:pPr>
            <a:endParaRPr lang="en-US" sz="800" i="1"/>
          </a:p>
          <a:p>
            <a:pPr lvl="1">
              <a:lnSpc>
                <a:spcPct val="90000"/>
              </a:lnSpc>
            </a:pPr>
            <a:r>
              <a:rPr lang="en-US" sz="2300" i="1"/>
              <a:t>What is the role of vessel simulation relative to economic studies?  	Who often selects the specifications for simulation studies?</a:t>
            </a:r>
          </a:p>
          <a:p>
            <a:pPr lvl="1">
              <a:lnSpc>
                <a:spcPct val="90000"/>
              </a:lnSpc>
            </a:pPr>
            <a:endParaRPr lang="en-US" sz="800" i="1"/>
          </a:p>
          <a:p>
            <a:pPr lvl="1">
              <a:lnSpc>
                <a:spcPct val="90000"/>
              </a:lnSpc>
            </a:pPr>
            <a:r>
              <a:rPr lang="en-US" sz="2300" i="1"/>
              <a:t>Optimization of waterway design based on design vessel versus 	fleet composition as a whole…….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/>
              <a:t>				                                                              </a:t>
            </a:r>
            <a:r>
              <a:rPr lang="en-US" sz="2000" i="1">
                <a:solidFill>
                  <a:srgbClr val="FF0000"/>
                </a:solidFill>
              </a:rPr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6748-9405-4FCC-8FC3-04EDD7C8842D}" type="slidenum">
              <a:rPr lang="en-US"/>
              <a:pPr/>
              <a:t>53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77200" cy="4648200"/>
          </a:xfrm>
        </p:spPr>
        <p:txBody>
          <a:bodyPr/>
          <a:lstStyle/>
          <a:p>
            <a:r>
              <a:rPr lang="en-US" sz="2400" i="1"/>
              <a:t>Potential Questions or Issue With Analysis\Formulation</a:t>
            </a:r>
          </a:p>
          <a:p>
            <a:pPr>
              <a:buFontTx/>
              <a:buNone/>
            </a:pPr>
            <a:r>
              <a:rPr lang="en-US" sz="2800" i="1"/>
              <a:t>  </a:t>
            </a:r>
            <a:r>
              <a:rPr lang="en-US" sz="2000" i="1">
                <a:solidFill>
                  <a:srgbClr val="FF0000"/>
                </a:solidFill>
              </a:rPr>
              <a:t>(continued)</a:t>
            </a:r>
          </a:p>
          <a:p>
            <a:pPr>
              <a:buFontTx/>
              <a:buNone/>
            </a:pPr>
            <a:endParaRPr lang="en-US" sz="800" i="1"/>
          </a:p>
          <a:p>
            <a:pPr lvl="1"/>
            <a:r>
              <a:rPr lang="en-US" sz="2200" i="1"/>
              <a:t>What is the role of vessel simulation relative to economic 	studies?  What are the “Types” of Simulation Studies and 	who selects the vessel specifications and conditions for 	simulation studies?  Why?</a:t>
            </a:r>
          </a:p>
          <a:p>
            <a:pPr lvl="1"/>
            <a:endParaRPr lang="en-US" sz="800" i="1"/>
          </a:p>
          <a:p>
            <a:pPr lvl="1"/>
            <a:r>
              <a:rPr lang="en-US" sz="2200" i="1"/>
              <a:t>What information can be retrieved from vessel simulation 	studies for economic analyses?</a:t>
            </a:r>
          </a:p>
          <a:p>
            <a:pPr lvl="1"/>
            <a:endParaRPr lang="en-US" sz="800" i="1"/>
          </a:p>
          <a:p>
            <a:pPr lvl="1"/>
            <a:r>
              <a:rPr lang="en-US" sz="2200" i="1"/>
              <a:t>What are some of the considerations for </a:t>
            </a:r>
            <a:r>
              <a:rPr lang="en-US" sz="2200" i="1">
                <a:solidFill>
                  <a:schemeClr val="tx2"/>
                </a:solidFill>
              </a:rPr>
              <a:t>safety</a:t>
            </a:r>
            <a:r>
              <a:rPr lang="en-US" sz="2200" i="1"/>
              <a:t> relative to 	economic analysis?</a:t>
            </a:r>
          </a:p>
          <a:p>
            <a:pPr lvl="1"/>
            <a:endParaRPr lang="en-US" sz="22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15A7-EBB5-4668-8636-558A3182614D}" type="slidenum">
              <a:rPr lang="en-US"/>
              <a:pPr/>
              <a:t>54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686800" cy="4267200"/>
          </a:xfrm>
        </p:spPr>
        <p:txBody>
          <a:bodyPr/>
          <a:lstStyle/>
          <a:p>
            <a:r>
              <a:rPr lang="en-US" sz="2800" b="1" i="1">
                <a:solidFill>
                  <a:schemeClr val="tx2"/>
                </a:solidFill>
              </a:rPr>
              <a:t>Historical Findings of the </a:t>
            </a:r>
            <a:r>
              <a:rPr lang="en-US" sz="2800" b="1" i="1" u="sng">
                <a:solidFill>
                  <a:schemeClr val="tx2"/>
                </a:solidFill>
              </a:rPr>
              <a:t>A</a:t>
            </a:r>
            <a:r>
              <a:rPr lang="en-US" sz="2800" b="1" i="1">
                <a:solidFill>
                  <a:schemeClr val="tx2"/>
                </a:solidFill>
              </a:rPr>
              <a:t>rmy </a:t>
            </a:r>
            <a:r>
              <a:rPr lang="en-US" sz="2800" b="1" i="1" u="sng">
                <a:solidFill>
                  <a:schemeClr val="tx2"/>
                </a:solidFill>
              </a:rPr>
              <a:t>A</a:t>
            </a:r>
            <a:r>
              <a:rPr lang="en-US" sz="2800" b="1" i="1">
                <a:solidFill>
                  <a:schemeClr val="tx2"/>
                </a:solidFill>
              </a:rPr>
              <a:t>udit </a:t>
            </a:r>
            <a:r>
              <a:rPr lang="en-US" sz="2800" b="1" i="1" u="sng">
                <a:solidFill>
                  <a:schemeClr val="tx2"/>
                </a:solidFill>
              </a:rPr>
              <a:t>A</a:t>
            </a:r>
            <a:r>
              <a:rPr lang="en-US" sz="2800" b="1" i="1">
                <a:solidFill>
                  <a:schemeClr val="tx2"/>
                </a:solidFill>
              </a:rPr>
              <a:t>gency (AAA)</a:t>
            </a:r>
            <a:endParaRPr lang="en-US" sz="2800"/>
          </a:p>
          <a:p>
            <a:pPr lvl="1"/>
            <a:r>
              <a:rPr lang="en-US" sz="2400" i="1"/>
              <a:t>Economic benefits often or typically overstated (relative  		to intent of applied guidance)</a:t>
            </a:r>
          </a:p>
          <a:p>
            <a:pPr lvl="1"/>
            <a:r>
              <a:rPr lang="en-US" sz="2400" i="1"/>
              <a:t>General lack or absence of multi-port analysis</a:t>
            </a:r>
          </a:p>
          <a:p>
            <a:pPr lvl="1"/>
            <a:r>
              <a:rPr lang="en-US" sz="2400" i="1"/>
              <a:t>Commodity\cargo projections not current or updated as 		might otherwise be appropriate</a:t>
            </a:r>
          </a:p>
          <a:p>
            <a:pPr lvl="1"/>
            <a:r>
              <a:rPr lang="en-US" sz="2400" i="1"/>
              <a:t>Frequent inconsistencies in fleet service projections</a:t>
            </a:r>
          </a:p>
          <a:p>
            <a:pPr lvl="1"/>
            <a:r>
              <a:rPr lang="en-US" sz="2400" i="1"/>
              <a:t>Vessel\Carrier size often overstated or overestimated</a:t>
            </a:r>
          </a:p>
          <a:p>
            <a:pPr lvl="1"/>
            <a:r>
              <a:rPr lang="en-US" sz="2400" i="1"/>
              <a:t>Inconsistency(ies) in comparison of with vs. without-project 		conditions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AFC2-D8D8-4A31-9892-E15FAB86953F}" type="slidenum">
              <a:rPr lang="en-US"/>
              <a:pPr/>
              <a:t>55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sz="2400"/>
              <a:t>Trivia…..</a:t>
            </a:r>
          </a:p>
          <a:p>
            <a:pPr lvl="1"/>
            <a:r>
              <a:rPr lang="en-US" sz="1600"/>
              <a:t>What are these markings…</a:t>
            </a:r>
          </a:p>
          <a:p>
            <a:pPr lvl="1"/>
            <a:r>
              <a:rPr lang="en-US" sz="1600"/>
              <a:t>What is the meaning of the alphabetical labels…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C41F-9904-4BE6-B146-94F2C2D1DE61}" type="slidenum">
              <a:rPr lang="en-US"/>
              <a:pPr/>
              <a:t>56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algn="ctr"/>
            <a:r>
              <a:rPr lang="en-US" b="1" i="1"/>
              <a:t>Open Period for Questions/Discussion</a:t>
            </a:r>
          </a:p>
          <a:p>
            <a:pPr algn="ctr"/>
            <a:endParaRPr lang="en-US" b="1" i="1"/>
          </a:p>
          <a:p>
            <a:pPr algn="ctr"/>
            <a:endParaRPr lang="en-US" b="1" i="1"/>
          </a:p>
          <a:p>
            <a:pPr algn="ctr"/>
            <a:r>
              <a:rPr lang="en-US" b="1" i="1"/>
              <a:t>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BFF2-29C4-47AC-92CE-C279D638CA4D}" type="slidenum">
              <a:rPr lang="en-US"/>
              <a:pPr/>
              <a:t>57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Notes or Questions: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393D-738E-4226-8B84-48657B00DC5E}" type="slidenum">
              <a:rPr lang="en-US"/>
              <a:pPr/>
              <a:t>58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algn="ctr"/>
            <a:r>
              <a:rPr lang="en-US" sz="4000" b="1" i="1"/>
              <a:t>Short Break</a:t>
            </a:r>
          </a:p>
          <a:p>
            <a:pPr algn="ctr"/>
            <a:endParaRPr lang="en-US" sz="4000" b="1" i="1"/>
          </a:p>
          <a:p>
            <a:pPr algn="ctr"/>
            <a:r>
              <a:rPr lang="en-US"/>
              <a:t>10 Minutes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47A4-9B91-4B65-9C34-867088295B14}" type="slidenum">
              <a:rPr lang="en-US"/>
              <a:pPr/>
              <a:t>6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i="1"/>
              <a:t>Primary References for Planning and     		     Analytical Guidance   </a:t>
            </a:r>
            <a:r>
              <a:rPr lang="en-US" sz="2400" i="1">
                <a:solidFill>
                  <a:srgbClr val="FF0000"/>
                </a:solidFill>
              </a:rPr>
              <a:t>(continued)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i="1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i="1">
                <a:solidFill>
                  <a:schemeClr val="tx2"/>
                </a:solidFill>
              </a:rPr>
              <a:t>Planning Manual</a:t>
            </a:r>
            <a:r>
              <a:rPr lang="en-US" sz="2400" i="1"/>
              <a:t>					  	[IWR Report No. 96-R-21; November 1996]</a:t>
            </a:r>
          </a:p>
          <a:p>
            <a:pPr lvl="1">
              <a:lnSpc>
                <a:spcPct val="90000"/>
              </a:lnSpc>
            </a:pPr>
            <a:endParaRPr lang="en-US" sz="800" i="1"/>
          </a:p>
          <a:p>
            <a:pPr lvl="1">
              <a:lnSpc>
                <a:spcPct val="90000"/>
              </a:lnSpc>
            </a:pPr>
            <a:r>
              <a:rPr lang="en-US" sz="2400" i="1">
                <a:solidFill>
                  <a:schemeClr val="tx2"/>
                </a:solidFill>
              </a:rPr>
              <a:t>National Economic Development (NED) 			Procedures Manual - Deep-Draft Navigation</a:t>
            </a:r>
            <a:r>
              <a:rPr lang="en-US" sz="2400" i="1"/>
              <a:t> 		[ IWR Report No. 91-R-13; November 1991 ]</a:t>
            </a:r>
          </a:p>
          <a:p>
            <a:pPr lvl="1">
              <a:lnSpc>
                <a:spcPct val="90000"/>
              </a:lnSpc>
            </a:pPr>
            <a:endParaRPr lang="en-US" sz="800" i="1"/>
          </a:p>
          <a:p>
            <a:pPr lvl="1">
              <a:lnSpc>
                <a:spcPct val="90000"/>
              </a:lnSpc>
            </a:pPr>
            <a:r>
              <a:rPr lang="en-US" sz="2400" i="1">
                <a:solidFill>
                  <a:schemeClr val="tx2"/>
                </a:solidFill>
              </a:rPr>
              <a:t>Engineering Manual (EM) 1110-2-1613, Hydraulic 		Design Guidance for Deep-Draft Navigation Projects</a:t>
            </a:r>
            <a:r>
              <a:rPr lang="en-US" sz="2400" i="1"/>
              <a:t> 	[April 1983 or as currently revised]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A050-C656-4B8F-B358-4DEA432ED886}" type="slidenum">
              <a:rPr lang="en-US"/>
              <a:pPr/>
              <a:t>7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/>
              <a:t>Secondary\Supplemental Reference(s)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i="1"/>
          </a:p>
          <a:p>
            <a:pPr lvl="1">
              <a:lnSpc>
                <a:spcPct val="90000"/>
              </a:lnSpc>
            </a:pPr>
            <a:r>
              <a:rPr lang="en-US" sz="2400" i="1">
                <a:solidFill>
                  <a:schemeClr val="tx2"/>
                </a:solidFill>
              </a:rPr>
              <a:t>Approach Channels - A Guide for Design</a:t>
            </a:r>
            <a:r>
              <a:rPr lang="en-US" sz="2400" i="1">
                <a:solidFill>
                  <a:srgbClr val="FF9900"/>
                </a:solidFill>
              </a:rPr>
              <a:t>    </a:t>
            </a:r>
            <a:r>
              <a:rPr lang="en-US" sz="2400" i="1"/>
              <a:t>      		[PIANC; International Navigation Association) 		Publication PTC-II-30; June 1997)</a:t>
            </a:r>
          </a:p>
          <a:p>
            <a:pPr lvl="1">
              <a:lnSpc>
                <a:spcPct val="90000"/>
              </a:lnSpc>
            </a:pPr>
            <a:endParaRPr lang="en-US" sz="800" i="1"/>
          </a:p>
          <a:p>
            <a:pPr lvl="1">
              <a:lnSpc>
                <a:spcPct val="90000"/>
              </a:lnSpc>
            </a:pPr>
            <a:r>
              <a:rPr lang="en-US" sz="2400" i="1">
                <a:solidFill>
                  <a:schemeClr val="tx2"/>
                </a:solidFill>
              </a:rPr>
              <a:t>Economic Methods of Channel Maintenance</a:t>
            </a:r>
            <a:r>
              <a:rPr lang="en-US" sz="2400" i="1"/>
              <a:t>     		[PIANC; International Navigation Association; 		Bulletin 67; 1989</a:t>
            </a:r>
          </a:p>
          <a:p>
            <a:pPr lvl="1">
              <a:lnSpc>
                <a:spcPct val="90000"/>
              </a:lnSpc>
            </a:pPr>
            <a:endParaRPr lang="en-US" sz="800" i="1"/>
          </a:p>
          <a:p>
            <a:pPr lvl="1">
              <a:lnSpc>
                <a:spcPct val="90000"/>
              </a:lnSpc>
            </a:pPr>
            <a:r>
              <a:rPr lang="en-US" sz="2400" i="1">
                <a:solidFill>
                  <a:schemeClr val="tx2"/>
                </a:solidFill>
              </a:rPr>
              <a:t>Capability of Ship Maneuvering Simulation Models for 	Approach Channels and Fairways in Harbors</a:t>
            </a:r>
            <a:r>
              <a:rPr lang="en-US" sz="2400" i="1"/>
              <a:t> 		[PIANC; International Navigation Association; 		Bulletin 77; 1992]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10210800" y="1905000"/>
          <a:ext cx="1381125" cy="1104900"/>
        </p:xfrm>
        <a:graphic>
          <a:graphicData uri="http://schemas.openxmlformats.org/presentationml/2006/ole">
            <p:oleObj spid="_x0000_s54276" name="Drawing" r:id="rId3" imgW="1380960" imgH="1104840" progId="">
              <p:embed/>
            </p:oleObj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10134600" y="762000"/>
          <a:ext cx="1638300" cy="695325"/>
        </p:xfrm>
        <a:graphic>
          <a:graphicData uri="http://schemas.openxmlformats.org/presentationml/2006/ole">
            <p:oleObj spid="_x0000_s54277" name="Drawing" r:id="rId4" imgW="1638360" imgH="695160" progId="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0134600" y="3276600"/>
          <a:ext cx="1638300" cy="695325"/>
        </p:xfrm>
        <a:graphic>
          <a:graphicData uri="http://schemas.openxmlformats.org/presentationml/2006/ole">
            <p:oleObj spid="_x0000_s54278" name="Drawing" r:id="rId5" imgW="1638360" imgH="6951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FBF3-3BE5-4295-8CB9-9FE80974EB9E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sz="3000" b="1" i="1"/>
              <a:t>General Purpose(s) of Standardized Guidance</a:t>
            </a:r>
          </a:p>
          <a:p>
            <a:pPr>
              <a:buFontTx/>
              <a:buNone/>
            </a:pPr>
            <a:endParaRPr lang="en-US" sz="800" b="1" i="1"/>
          </a:p>
          <a:p>
            <a:pPr lvl="1"/>
            <a:r>
              <a:rPr lang="en-US" sz="2600" i="1"/>
              <a:t>Provide Conceptual Basis for Economic Analysis 	of  Benefits and Costs</a:t>
            </a:r>
          </a:p>
          <a:p>
            <a:pPr lvl="1"/>
            <a:endParaRPr lang="en-US" sz="400" i="1"/>
          </a:p>
          <a:p>
            <a:pPr lvl="1"/>
            <a:endParaRPr lang="en-US" sz="400" i="1"/>
          </a:p>
          <a:p>
            <a:pPr lvl="1"/>
            <a:r>
              <a:rPr lang="en-US" sz="2600" i="1"/>
              <a:t>Help to Define Planning Settings</a:t>
            </a:r>
          </a:p>
          <a:p>
            <a:pPr lvl="1"/>
            <a:endParaRPr lang="en-US" sz="400" i="1"/>
          </a:p>
          <a:p>
            <a:pPr lvl="1"/>
            <a:r>
              <a:rPr lang="en-US" sz="2600" i="1"/>
              <a:t>Summarizes Practical Methodologies</a:t>
            </a:r>
          </a:p>
          <a:p>
            <a:pPr lvl="1"/>
            <a:endParaRPr lang="en-US" sz="400" i="1"/>
          </a:p>
          <a:p>
            <a:pPr lvl="1"/>
            <a:r>
              <a:rPr lang="en-US" sz="2600" i="1"/>
              <a:t>Identifies Both Requirements and in Part Outlines 	Flexibility and Basic Steps of the Evaluation 	Process</a:t>
            </a:r>
          </a:p>
          <a:p>
            <a:pPr lvl="1"/>
            <a:endParaRPr lang="en-US" sz="400" i="1"/>
          </a:p>
          <a:p>
            <a:pPr lvl="1"/>
            <a:r>
              <a:rPr lang="en-US" sz="2600" i="1"/>
              <a:t>Provides for Comparability of Studies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  (Charleston, SC)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USACE PAP – [DDN Module - 2011]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5FFD-D105-469E-9F8B-807DE561C33A}" type="slidenum">
              <a:rPr lang="en-US"/>
              <a:pPr/>
              <a:t>9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572000"/>
          </a:xfrm>
        </p:spPr>
        <p:txBody>
          <a:bodyPr/>
          <a:lstStyle/>
          <a:p>
            <a:r>
              <a:rPr lang="en-US" b="1" i="1"/>
              <a:t>Conceptual Basis for Benefits</a:t>
            </a:r>
          </a:p>
          <a:p>
            <a:endParaRPr lang="en-US" sz="1200" i="1"/>
          </a:p>
          <a:p>
            <a:pPr lvl="1"/>
            <a:r>
              <a:rPr lang="en-US" i="1"/>
              <a:t>The Reduction In The Value of (Economic) Resources Required to Transport Cargo or Commodities	</a:t>
            </a:r>
            <a:r>
              <a:rPr lang="en-US" sz="1000" i="1"/>
              <a:t>						</a:t>
            </a:r>
            <a:r>
              <a:rPr lang="en-US" i="1"/>
              <a:t>		</a:t>
            </a:r>
            <a:r>
              <a:rPr lang="en-US" i="1">
                <a:solidFill>
                  <a:schemeClr val="tx2"/>
                </a:solidFill>
              </a:rPr>
              <a:t>and</a:t>
            </a:r>
            <a:r>
              <a:rPr lang="en-US" i="1"/>
              <a:t>					</a:t>
            </a:r>
            <a:r>
              <a:rPr lang="en-US" sz="1000" i="1"/>
              <a:t>		</a:t>
            </a:r>
          </a:p>
          <a:p>
            <a:pPr lvl="1"/>
            <a:r>
              <a:rPr lang="en-US" i="1"/>
              <a:t>The Increase In The Value of Output for Associated Goods and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»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»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ulse">
  <a:themeElements>
    <a:clrScheme name="2_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2_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»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»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Pulse 3">
    <a:dk1>
      <a:srgbClr val="000000"/>
    </a:dk1>
    <a:lt1>
      <a:srgbClr val="FFFFFF"/>
    </a:lt1>
    <a:dk2>
      <a:srgbClr val="000000"/>
    </a:dk2>
    <a:lt2>
      <a:srgbClr val="DDDDDD"/>
    </a:lt2>
    <a:accent1>
      <a:srgbClr val="CBCBCB"/>
    </a:accent1>
    <a:accent2>
      <a:srgbClr val="C0C0C0"/>
    </a:accent2>
    <a:accent3>
      <a:srgbClr val="FFFFFF"/>
    </a:accent3>
    <a:accent4>
      <a:srgbClr val="000000"/>
    </a:accent4>
    <a:accent5>
      <a:srgbClr val="E2E2E2"/>
    </a:accent5>
    <a:accent6>
      <a:srgbClr val="AEAEAE"/>
    </a:accent6>
    <a:hlink>
      <a:srgbClr val="4D4D4D"/>
    </a:hlink>
    <a:folHlink>
      <a:srgbClr val="86868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B740D80F76E42828B227CA45322F5" ma:contentTypeVersion="0" ma:contentTypeDescription="Create a new document." ma:contentTypeScope="" ma:versionID="478494086f6bbfcce8d7e71f3b3bbf6a">
  <xsd:schema xmlns:xsd="http://www.w3.org/2001/XMLSchema" xmlns:p="http://schemas.microsoft.com/office/2006/metadata/properties" targetNamespace="http://schemas.microsoft.com/office/2006/metadata/properties" ma:root="true" ma:fieldsID="015ca74f225c0f61673cd24d6882ce4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: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A38097B-8220-4B43-8096-FAC5C9DE80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41CA67-1B01-4C38-A0CE-A41D00B4ACEF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107F51C-759C-45BC-8180-EF2B79C98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17198</TotalTime>
  <Words>2554</Words>
  <Application>Microsoft Office PowerPoint</Application>
  <PresentationFormat>On-screen Show (4:3)</PresentationFormat>
  <Paragraphs>702</Paragraphs>
  <Slides>58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Pulse</vt:lpstr>
      <vt:lpstr>2_Pulse</vt:lpstr>
      <vt:lpstr>Drawing</vt:lpstr>
      <vt:lpstr>Image</vt:lpstr>
      <vt:lpstr>Workbook</vt:lpstr>
      <vt:lpstr>Planning Associates  Program Curriculum ( 2011 )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`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Company>USACE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Draft Waterborne Navigation Economic Analysis- An Overview  (2011)</dc:title>
  <dc:creator>Mona King</dc:creator>
  <cp:lastModifiedBy>u4evivld</cp:lastModifiedBy>
  <cp:revision>212</cp:revision>
  <cp:lastPrinted>2002-03-01T09:54:40Z</cp:lastPrinted>
  <dcterms:created xsi:type="dcterms:W3CDTF">2000-03-03T17:40:16Z</dcterms:created>
  <dcterms:modified xsi:type="dcterms:W3CDTF">2011-06-01T15:17:03Z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0x010100E78B740D80F76E42828B227CA45322F5</vt:lpwstr>
  </property>
</Properties>
</file>